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91" r:id="rId1"/>
  </p:sldMasterIdLst>
  <p:notesMasterIdLst>
    <p:notesMasterId r:id="rId37"/>
  </p:notesMasterIdLst>
  <p:sldIdLst>
    <p:sldId id="409" r:id="rId2"/>
    <p:sldId id="405" r:id="rId3"/>
    <p:sldId id="263" r:id="rId4"/>
    <p:sldId id="424" r:id="rId5"/>
    <p:sldId id="430" r:id="rId6"/>
    <p:sldId id="264" r:id="rId7"/>
    <p:sldId id="265" r:id="rId8"/>
    <p:sldId id="381" r:id="rId9"/>
    <p:sldId id="420" r:id="rId10"/>
    <p:sldId id="272" r:id="rId11"/>
    <p:sldId id="385" r:id="rId12"/>
    <p:sldId id="427" r:id="rId13"/>
    <p:sldId id="428" r:id="rId14"/>
    <p:sldId id="389" r:id="rId15"/>
    <p:sldId id="390" r:id="rId16"/>
    <p:sldId id="392" r:id="rId17"/>
    <p:sldId id="391" r:id="rId18"/>
    <p:sldId id="431" r:id="rId19"/>
    <p:sldId id="394" r:id="rId20"/>
    <p:sldId id="396" r:id="rId21"/>
    <p:sldId id="432" r:id="rId22"/>
    <p:sldId id="397" r:id="rId23"/>
    <p:sldId id="398" r:id="rId24"/>
    <p:sldId id="433" r:id="rId25"/>
    <p:sldId id="293" r:id="rId26"/>
    <p:sldId id="296" r:id="rId27"/>
    <p:sldId id="297" r:id="rId28"/>
    <p:sldId id="298" r:id="rId29"/>
    <p:sldId id="425" r:id="rId30"/>
    <p:sldId id="299" r:id="rId31"/>
    <p:sldId id="414" r:id="rId32"/>
    <p:sldId id="423" r:id="rId33"/>
    <p:sldId id="300" r:id="rId34"/>
    <p:sldId id="301" r:id="rId35"/>
    <p:sldId id="374" r:id="rId36"/>
  </p:sldIdLst>
  <p:sldSz cx="9144000" cy="6858000" type="screen4x3"/>
  <p:notesSz cx="6797675" cy="9928225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Φωτεινό στυλ 2 - Έμφαση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Φωτεινό στυλ 1 - Έμφαση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B4B98B0-60AC-42C2-AFA5-B58CD77FA1E5}" styleName="Φωτεινό στυλ 1 - Έμφαση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Στυλ με θέμα 1 - Έμφαση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Φωτεινό στυλ 1 - Έμφαση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46F890A9-2807-4EBB-B81D-B2AA78EC7F39}" styleName="Σκούρο στυλ 2 - Έμφαση 5/Έμφαση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Σκούρο στυλ 2 - Έμφαση 1/Έμφαση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68" d="100"/>
          <a:sy n="68" d="100"/>
        </p:scale>
        <p:origin x="1470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46138" y="882650"/>
            <a:ext cx="5797550" cy="43497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512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49004" y="5513958"/>
            <a:ext cx="5993599" cy="522266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1" y="1"/>
            <a:ext cx="3250925" cy="5791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826" algn="l"/>
                <a:tab pos="1447652" algn="l"/>
                <a:tab pos="2171478" algn="l"/>
                <a:tab pos="289530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l-GR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40680" y="1"/>
            <a:ext cx="3250925" cy="5791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826" algn="l"/>
                <a:tab pos="1447652" algn="l"/>
                <a:tab pos="2171478" algn="l"/>
                <a:tab pos="289530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l-G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" y="11027915"/>
            <a:ext cx="3250925" cy="5791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826" algn="l"/>
                <a:tab pos="1447652" algn="l"/>
                <a:tab pos="2171478" algn="l"/>
                <a:tab pos="289530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endParaRPr lang="el-G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40680" y="11027915"/>
            <a:ext cx="3250925" cy="57914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826" algn="l"/>
                <a:tab pos="1447652" algn="l"/>
                <a:tab pos="2171478" algn="l"/>
                <a:tab pos="2895305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fld id="{B7DB49B9-430D-47D3-BE9C-007175EF9456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0273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99193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1228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9950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49781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85708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88744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B13BA8-6777-4CAA-BD21-5513B74CB99B}" type="slidenum">
              <a:rPr lang="el-GR"/>
              <a:pPr/>
              <a:t>25</a:t>
            </a:fld>
            <a:endParaRPr lang="el-GR"/>
          </a:p>
        </p:txBody>
      </p:sp>
      <p:sp>
        <p:nvSpPr>
          <p:cNvPr id="165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5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F4FA07-55BC-4FBB-8738-D507A5C107F8}" type="slidenum">
              <a:rPr lang="el-GR"/>
              <a:pPr/>
              <a:t>26</a:t>
            </a:fld>
            <a:endParaRPr lang="el-GR"/>
          </a:p>
        </p:txBody>
      </p:sp>
      <p:sp>
        <p:nvSpPr>
          <p:cNvPr id="168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8"/>
            <a:ext cx="5438140" cy="5844898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lIns="0" tIns="0" rIns="0" bIns="0"/>
          <a:lstStyle/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b="1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ECA7C0-F1F1-4CB2-A936-A1AD5F283131}" type="slidenum">
              <a:rPr lang="el-GR"/>
              <a:pPr/>
              <a:t>27</a:t>
            </a:fld>
            <a:endParaRPr lang="el-GR"/>
          </a:p>
        </p:txBody>
      </p:sp>
      <p:sp>
        <p:nvSpPr>
          <p:cNvPr id="169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9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648184-0403-4A78-B91F-22C9BE6F9EAC}" type="slidenum">
              <a:rPr lang="el-GR"/>
              <a:pPr/>
              <a:t>28</a:t>
            </a:fld>
            <a:endParaRPr lang="el-GR"/>
          </a:p>
        </p:txBody>
      </p:sp>
      <p:sp>
        <p:nvSpPr>
          <p:cNvPr id="171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A864F1C-BCCB-4664-A913-A479C42C4915}" type="slidenum">
              <a:rPr lang="el-GR"/>
              <a:pPr/>
              <a:t>30</a:t>
            </a:fld>
            <a:endParaRPr lang="el-GR"/>
          </a:p>
        </p:txBody>
      </p:sp>
      <p:sp>
        <p:nvSpPr>
          <p:cNvPr id="172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82686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65BACB-0D23-410C-870F-7381CA465D57}" type="slidenum">
              <a:rPr lang="el-GR"/>
              <a:pPr/>
              <a:t>33</a:t>
            </a:fld>
            <a:endParaRPr lang="el-GR"/>
          </a:p>
        </p:txBody>
      </p:sp>
      <p:sp>
        <p:nvSpPr>
          <p:cNvPr id="173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B87524-E280-4B1A-ABFB-41B4329DADEE}" type="slidenum">
              <a:rPr lang="el-GR"/>
              <a:pPr/>
              <a:t>34</a:t>
            </a:fld>
            <a:endParaRPr lang="el-GR"/>
          </a:p>
        </p:txBody>
      </p:sp>
      <p:sp>
        <p:nvSpPr>
          <p:cNvPr id="174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2680CD3-8504-41A0-AB79-CF6A5712B44F}" type="slidenum">
              <a:rPr lang="el-GR"/>
              <a:pPr/>
              <a:t>35</a:t>
            </a:fld>
            <a:endParaRPr lang="el-GR"/>
          </a:p>
        </p:txBody>
      </p:sp>
      <p:sp>
        <p:nvSpPr>
          <p:cNvPr id="2488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88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7569D4-53F7-49CF-89EF-46F0C6817D91}" type="slidenum">
              <a:rPr lang="el-GR"/>
              <a:pPr/>
              <a:t>3</a:t>
            </a:fld>
            <a:endParaRPr lang="el-GR"/>
          </a:p>
        </p:txBody>
      </p:sp>
      <p:sp>
        <p:nvSpPr>
          <p:cNvPr id="135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lIns="0" tIns="0" rIns="0" bIns="0"/>
          <a:lstStyle/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</p:txBody>
      </p:sp>
      <p:sp>
        <p:nvSpPr>
          <p:cNvPr id="135171" name="Rectangle 3"/>
          <p:cNvSpPr>
            <a:spLocks noChangeArrowheads="1"/>
          </p:cNvSpPr>
          <p:nvPr/>
        </p:nvSpPr>
        <p:spPr bwMode="auto">
          <a:xfrm>
            <a:off x="284811" y="4612489"/>
            <a:ext cx="6209173" cy="9106044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89991" tIns="44995" rIns="89991" bIns="44995"/>
          <a:lstStyle/>
          <a:p>
            <a:pPr>
              <a:lnSpc>
                <a:spcPct val="100000"/>
              </a:lnSpc>
              <a:tabLst>
                <a:tab pos="0" algn="l"/>
                <a:tab pos="914306" algn="l"/>
                <a:tab pos="1828613" algn="l"/>
                <a:tab pos="2742919" algn="l"/>
                <a:tab pos="3657227" algn="l"/>
                <a:tab pos="4571533" algn="l"/>
                <a:tab pos="5485840" algn="l"/>
                <a:tab pos="6400146" algn="l"/>
                <a:tab pos="7314453" algn="l"/>
                <a:tab pos="8228759" algn="l"/>
                <a:tab pos="9143067" algn="l"/>
                <a:tab pos="10057373" algn="l"/>
              </a:tabLst>
            </a:pPr>
            <a:r>
              <a:rPr lang="el-GR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ct val="100000"/>
              </a:lnSpc>
              <a:tabLst>
                <a:tab pos="0" algn="l"/>
                <a:tab pos="914306" algn="l"/>
                <a:tab pos="1828613" algn="l"/>
                <a:tab pos="2742919" algn="l"/>
                <a:tab pos="3657227" algn="l"/>
                <a:tab pos="4571533" algn="l"/>
                <a:tab pos="5485840" algn="l"/>
                <a:tab pos="6400146" algn="l"/>
                <a:tab pos="7314453" algn="l"/>
                <a:tab pos="8228759" algn="l"/>
                <a:tab pos="9143067" algn="l"/>
                <a:tab pos="10057373" algn="l"/>
              </a:tabLst>
            </a:pPr>
            <a:endParaRPr lang="el-GR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914306" algn="l"/>
                <a:tab pos="1828613" algn="l"/>
                <a:tab pos="2742919" algn="l"/>
                <a:tab pos="3657227" algn="l"/>
                <a:tab pos="4571533" algn="l"/>
                <a:tab pos="5485840" algn="l"/>
                <a:tab pos="6400146" algn="l"/>
                <a:tab pos="7314453" algn="l"/>
                <a:tab pos="8228759" algn="l"/>
                <a:tab pos="9143067" algn="l"/>
                <a:tab pos="10057373" algn="l"/>
              </a:tabLst>
            </a:pPr>
            <a:endParaRPr lang="el-GR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tabLst>
                <a:tab pos="0" algn="l"/>
                <a:tab pos="914306" algn="l"/>
                <a:tab pos="1828613" algn="l"/>
                <a:tab pos="2742919" algn="l"/>
                <a:tab pos="3657227" algn="l"/>
                <a:tab pos="4571533" algn="l"/>
                <a:tab pos="5485840" algn="l"/>
                <a:tab pos="6400146" algn="l"/>
                <a:tab pos="7314453" algn="l"/>
                <a:tab pos="8228759" algn="l"/>
                <a:tab pos="9143067" algn="l"/>
                <a:tab pos="10057373" algn="l"/>
              </a:tabLst>
            </a:pPr>
            <a:r>
              <a:rPr lang="el-GR" dirty="0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7541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6294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5A9D93-268C-4D71-8804-6011E8F7560D}" type="slidenum">
              <a:rPr lang="el-GR"/>
              <a:pPr/>
              <a:t>6</a:t>
            </a:fld>
            <a:endParaRPr lang="el-GR"/>
          </a:p>
        </p:txBody>
      </p:sp>
      <p:sp>
        <p:nvSpPr>
          <p:cNvPr id="136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93472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lIns="0" tIns="0" rIns="0" bIns="0"/>
          <a:lstStyle/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  <a:p>
            <a:pPr marL="215878" indent="-214291" eaLnBrk="1">
              <a:spcBef>
                <a:spcPts val="450"/>
              </a:spcBef>
              <a:tabLst>
                <a:tab pos="215878" algn="l"/>
                <a:tab pos="1130184" algn="l"/>
                <a:tab pos="2044492" algn="l"/>
                <a:tab pos="2958798" algn="l"/>
                <a:tab pos="3873105" algn="l"/>
                <a:tab pos="4787411" algn="l"/>
                <a:tab pos="5701718" algn="l"/>
                <a:tab pos="6616024" algn="l"/>
                <a:tab pos="7530332" algn="l"/>
                <a:tab pos="8444638" algn="l"/>
                <a:tab pos="9358944" algn="l"/>
                <a:tab pos="10273251" algn="l"/>
              </a:tabLst>
            </a:pPr>
            <a:endParaRPr lang="el-GR" sz="2000" dirty="0">
              <a:latin typeface="Calibri" pitchFamily="32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C68CF1-9884-44D8-86D2-5F1C363860BD}" type="slidenum">
              <a:rPr lang="el-GR"/>
              <a:pPr/>
              <a:t>7</a:t>
            </a:fld>
            <a:endParaRPr lang="el-GR"/>
          </a:p>
        </p:txBody>
      </p:sp>
      <p:sp>
        <p:nvSpPr>
          <p:cNvPr id="137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F647FA-3742-4942-B0C0-1B5A5A8B0ABB}" type="slidenum">
              <a:rPr lang="el-GR"/>
              <a:pPr/>
              <a:t>10</a:t>
            </a:fld>
            <a:endParaRPr lang="el-GR"/>
          </a:p>
        </p:txBody>
      </p:sp>
      <p:sp>
        <p:nvSpPr>
          <p:cNvPr id="144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pPr marL="215878" indent="-214291" eaLnBrk="1">
              <a:spcBef>
                <a:spcPct val="0"/>
              </a:spcBef>
              <a:tabLst>
                <a:tab pos="723826" algn="l"/>
                <a:tab pos="1447652" algn="l"/>
                <a:tab pos="2171478" algn="l"/>
                <a:tab pos="2895305" algn="l"/>
                <a:tab pos="3619130" algn="l"/>
                <a:tab pos="4342957" algn="l"/>
                <a:tab pos="5066782" algn="l"/>
              </a:tabLst>
            </a:pPr>
            <a:endParaRPr lang="el-GR" sz="2000" dirty="0">
              <a:latin typeface="Arial" charset="0"/>
              <a:ea typeface="Microsoft YaHei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B7DB49B9-430D-47D3-BE9C-007175EF9456}" type="slidenum">
              <a:rPr lang="el-GR" smtClean="0"/>
              <a:pPr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0174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Ορθογώνιο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Ορθογώνιο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Ορθογώνιο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Ορθογώνιο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Στρογγυλεμένο ορθογώνιο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Στρογγυλεμένο ορθογώνιο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Ορθογώνιο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Ορθογώνιο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Ορθογώνιο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Ορθογώνιο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/>
              <a:t>Στυλ κύριου υπότιτλου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E82DC09-94AC-4450-9ED2-6C669D2A746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B94C9-B801-46E4-A8F3-9590AF977315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60DE2-0B27-4BCD-BE62-8D8BF987105A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E88CC-EA61-4328-88F7-42A7FBE8DAC1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2B096-7308-41E1-96DE-7EE64D99DF0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73099-198C-4F9E-99FA-ECA0C279037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26" name="Θέση ημερομηνίας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l-GR"/>
              <a:t>18/9/2018</a:t>
            </a:r>
          </a:p>
        </p:txBody>
      </p:sp>
      <p:sp>
        <p:nvSpPr>
          <p:cNvPr id="27" name="Θέση αριθμού διαφάνειας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CC3E18-C6DB-4A99-8B9E-8491CA8406D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8" name="Θέση υποσέλιδου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11E6AF7-322F-46C8-BFFE-4F9DDEAE142C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37F70-822D-41DF-9824-E1268B65A050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/>
              <a:t>Στυλ υποδείγματος κειμένου</a:t>
            </a:r>
          </a:p>
          <a:p>
            <a:pPr lvl="1" eaLnBrk="1" latinLnBrk="0" hangingPunct="1"/>
            <a:r>
              <a:rPr lang="el-GR"/>
              <a:t>Δεύτερου επιπέδου</a:t>
            </a:r>
          </a:p>
          <a:p>
            <a:pPr lvl="2" eaLnBrk="1" latinLnBrk="0" hangingPunct="1"/>
            <a:r>
              <a:rPr lang="el-GR"/>
              <a:t>Τρίτου επιπέδου</a:t>
            </a:r>
          </a:p>
          <a:p>
            <a:pPr lvl="3" eaLnBrk="1" latinLnBrk="0" hangingPunct="1"/>
            <a:r>
              <a:rPr lang="el-GR"/>
              <a:t>Τέταρτου επιπέδου</a:t>
            </a:r>
          </a:p>
          <a:p>
            <a:pPr lvl="4" eaLnBrk="1" latinLnBrk="0" hangingPunct="1"/>
            <a:r>
              <a:rPr lang="el-GR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9F12C-F623-464A-A6FA-D7684141D67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DC9B5-38D9-475F-A566-935B9AF0347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Ορθογώνιο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Ορθογώνιο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Ορθογώνιο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Ορθογώνιο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Ορθογώνιο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Στρογγυλεμένο ορθογώνιο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Στρογγυλεμένο ορθογώνιο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Ορθογώνιο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Ορθογώνιο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Ορθογώνιο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Ορθογώνιο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Ορθογώνιο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Ορθογώνιο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/>
              <a:t>Στυλ υποδείγματος κειμένου</a:t>
            </a:r>
          </a:p>
          <a:p>
            <a:pPr lvl="1" eaLnBrk="1" latinLnBrk="0" hangingPunct="1"/>
            <a:r>
              <a:rPr kumimoji="0" lang="el-GR"/>
              <a:t>Δεύτερου επιπέδου</a:t>
            </a:r>
          </a:p>
          <a:p>
            <a:pPr lvl="2" eaLnBrk="1" latinLnBrk="0" hangingPunct="1"/>
            <a:r>
              <a:rPr kumimoji="0" lang="el-GR"/>
              <a:t>Τρίτου επιπέδου</a:t>
            </a:r>
          </a:p>
          <a:p>
            <a:pPr lvl="3" eaLnBrk="1" latinLnBrk="0" hangingPunct="1"/>
            <a:r>
              <a:rPr kumimoji="0" lang="el-GR"/>
              <a:t>Τέταρτου επιπέδου</a:t>
            </a:r>
          </a:p>
          <a:p>
            <a:pPr lvl="4" eaLnBrk="1" latinLnBrk="0" hangingPunct="1"/>
            <a:r>
              <a:rPr kumimoji="0" lang="el-GR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l-GR"/>
              <a:t>18/9/2018</a:t>
            </a:r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BE88CC-EA61-4328-88F7-42A7FBE8DAC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71656" cy="2520280"/>
          </a:xfrm>
        </p:spPr>
        <p:txBody>
          <a:bodyPr>
            <a:normAutofit/>
          </a:bodyPr>
          <a:lstStyle/>
          <a:p>
            <a:pPr algn="ctr"/>
            <a:r>
              <a:rPr lang="el-GR" b="1" dirty="0"/>
              <a:t>Υπουργείο Εσωτερικών</a:t>
            </a:r>
            <a:br>
              <a:rPr lang="el-GR" b="1" dirty="0"/>
            </a:br>
            <a:r>
              <a:rPr lang="el-GR" b="1" dirty="0"/>
              <a:t>«Πρόγραμμα Κλεισθένης </a:t>
            </a:r>
            <a:r>
              <a:rPr lang="en-US" b="1" dirty="0"/>
              <a:t>I</a:t>
            </a:r>
            <a:r>
              <a:rPr lang="el-GR" b="1" dirty="0"/>
              <a:t>»</a:t>
            </a:r>
          </a:p>
        </p:txBody>
      </p:sp>
      <p:sp>
        <p:nvSpPr>
          <p:cNvPr id="5" name="4 - Υπότιτλος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7571184" cy="1752600"/>
          </a:xfrm>
        </p:spPr>
        <p:txBody>
          <a:bodyPr>
            <a:normAutofit lnSpcReduction="10000"/>
          </a:bodyPr>
          <a:lstStyle/>
          <a:p>
            <a:endParaRPr lang="el-GR" dirty="0"/>
          </a:p>
          <a:p>
            <a:endParaRPr lang="el-GR" dirty="0"/>
          </a:p>
          <a:p>
            <a:r>
              <a:rPr lang="el-GR" sz="3200" b="1" dirty="0"/>
              <a:t>Εκλογική διαδικασία</a:t>
            </a:r>
          </a:p>
          <a:p>
            <a:r>
              <a:rPr lang="el-GR" sz="3200" b="1" dirty="0"/>
              <a:t>Σύστημα Διοίκησης των Δήμων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94" y="640690"/>
            <a:ext cx="79216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152127"/>
          </a:xfrm>
          <a:ln/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l-GR" sz="3200" b="1" dirty="0">
                <a:solidFill>
                  <a:srgbClr val="5A6378"/>
                </a:solidFill>
                <a:latin typeface="Calibri" pitchFamily="32" charset="0"/>
              </a:rPr>
            </a:br>
            <a:r>
              <a:rPr lang="el-GR" sz="3200" b="1" dirty="0">
                <a:latin typeface="Calibri" pitchFamily="32" charset="0"/>
              </a:rPr>
              <a:t>Κατάρτιση συνδυασμών για συμβούλια κοινοτήτων </a:t>
            </a:r>
            <a:r>
              <a:rPr lang="el-GR" sz="3200" b="1" i="1" u="sng" dirty="0">
                <a:latin typeface="Calibri" pitchFamily="32" charset="0"/>
              </a:rPr>
              <a:t>άνω </a:t>
            </a:r>
            <a:r>
              <a:rPr lang="en-GB" sz="3200" b="1" i="1" u="sng" dirty="0">
                <a:latin typeface="Calibri" pitchFamily="32" charset="0"/>
              </a:rPr>
              <a:t> των 300 κατοίκων 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57200" y="1772817"/>
            <a:ext cx="8229600" cy="489654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9538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Γίνεται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με ανάλογο τρόπο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με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την κατάρτιση συνδυασμού για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τον δήμαρχο και τους δημοτικούς συμβούλους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Tx/>
              <a:buSzPct val="70000"/>
              <a:buFont typeface="Wingdings" pitchFamily="2" charset="2"/>
              <a:buChar char="§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Ο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συνδυασμός περιλαμβάνει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: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τον υποψήφιο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πρόεδρο του συμβουλίου κοινότητας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Υποψήφιους συμβούλους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, </a:t>
            </a:r>
            <a:r>
              <a:rPr lang="en-GB" sz="2800" u="sng" dirty="0">
                <a:solidFill>
                  <a:srgbClr val="000000"/>
                </a:solidFill>
                <a:latin typeface="Calibri" pitchFamily="32" charset="0"/>
              </a:rPr>
              <a:t>κατ' ελάχιστον όσους και οι έδρες,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με προσαύξηση έως 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5</a:t>
            </a:r>
            <a:r>
              <a:rPr lang="en-GB" sz="2800" u="sng" dirty="0">
                <a:solidFill>
                  <a:srgbClr val="000000"/>
                </a:solidFill>
                <a:latin typeface="Calibri" pitchFamily="32" charset="0"/>
              </a:rPr>
              <a:t>0%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400"/>
              </a:spcAft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ποσόστωση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40%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ανά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φύλο</a:t>
            </a: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l-GR" sz="3600" b="1" dirty="0">
                <a:solidFill>
                  <a:srgbClr val="000000"/>
                </a:solidFill>
                <a:latin typeface="Calibri" pitchFamily="32" charset="0"/>
              </a:rPr>
            </a:br>
            <a:r>
              <a:rPr lang="el-GR" sz="3600" b="1" dirty="0">
                <a:latin typeface="Calibri" pitchFamily="32" charset="0"/>
              </a:rPr>
              <a:t>Εκλογές κοινοτήτων </a:t>
            </a:r>
            <a:r>
              <a:rPr lang="el-GR" sz="3600" b="1" i="1" u="sng" dirty="0">
                <a:latin typeface="Calibri" pitchFamily="32" charset="0"/>
              </a:rPr>
              <a:t>κάτω των 300 κατοίκων </a:t>
            </a:r>
            <a:br>
              <a:rPr lang="el-GR" b="1" i="1" u="sng" dirty="0">
                <a:latin typeface="Calibri" pitchFamily="32" charset="0"/>
              </a:rPr>
            </a:br>
            <a:endParaRPr lang="el-GR" i="1" u="sng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63538" indent="-254000">
              <a:spcBef>
                <a:spcPts val="300"/>
              </a:spcBef>
              <a:buClrTx/>
              <a:buSzPct val="71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32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>
              <a:spcBef>
                <a:spcPts val="300"/>
              </a:spcBef>
              <a:spcAft>
                <a:spcPts val="1400"/>
              </a:spcAft>
              <a:buClrTx/>
              <a:buSzPct val="71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Με χωριστή κάλπη και με</a:t>
            </a:r>
            <a:r>
              <a:rPr lang="el-GR" sz="3200" b="1" dirty="0">
                <a:solidFill>
                  <a:srgbClr val="000000"/>
                </a:solidFill>
                <a:latin typeface="Calibri" pitchFamily="32" charset="0"/>
              </a:rPr>
              <a:t> ενιαίο ψηφοδέλτιο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όλων των μεμονωμένων υποψηφίων. </a:t>
            </a:r>
          </a:p>
          <a:p>
            <a:pPr marL="363538" indent="-254000">
              <a:spcBef>
                <a:spcPts val="300"/>
              </a:spcBef>
              <a:spcAft>
                <a:spcPts val="1400"/>
              </a:spcAft>
              <a:buClrTx/>
              <a:buSzPct val="71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Οι υποψηφιότητες κατατίθενται με γραπτή δήλωση κάθε υποψηφίου, στην οποία αναγράφεται η κοινότητα για την οποία κατατίθεται υποψηφιότητα. Το ψηφοδέλτιο περιλαμβάνει τα ονόματα όλων των υποψηφίων με αλφαβητική σειρά. </a:t>
            </a:r>
          </a:p>
          <a:p>
            <a:pPr marL="363538" indent="-254000">
              <a:spcBef>
                <a:spcPts val="300"/>
              </a:spcBef>
              <a:spcAft>
                <a:spcPts val="1400"/>
              </a:spcAft>
              <a:buClrTx/>
              <a:buSz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r>
              <a:rPr lang="el-GR" dirty="0"/>
              <a:t> </a:t>
            </a:r>
            <a:r>
              <a:rPr lang="en-US" dirty="0"/>
              <a:t>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Κωλύματα - ασυμβίβαστα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Γενικοί γραμματείς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δήμων, </a:t>
            </a:r>
            <a:r>
              <a:rPr lang="el-G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ειδικοί</a:t>
            </a:r>
            <a:r>
              <a:rPr lang="el-GR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σύμβουλοι,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επιστημονικοί  ή ειδικοί συνεργάτες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l-G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Δικηγόροι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με σχέση έμμισθης εντολής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Υπάλληλοι δήμων στον ίδιο  δήμο και στα νομικά του πρόσωπα,  όπου υπηρετούν </a:t>
            </a:r>
            <a:r>
              <a:rPr lang="el-GR" u="sng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εξαιρούνται οι ΙΔΟΧ</a:t>
            </a:r>
            <a:r>
              <a:rPr lang="el-GR" u="sng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l-G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Μέλη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ανεξάρτητων διοικητικών αρχών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Τα ανωτέρω κωλύματα αίρονται με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παραίτηση πριν την ημέρα ανακήρυξη των υποψηφίων. </a:t>
            </a:r>
          </a:p>
          <a:p>
            <a:pPr>
              <a:buFont typeface="Wingdings" panose="05000000000000000000" pitchFamily="2" charset="2"/>
              <a:buChar char="ü"/>
            </a:pPr>
            <a:endParaRPr lang="el-GR" dirty="0"/>
          </a:p>
          <a:p>
            <a:pPr>
              <a:buFont typeface="Wingdings" panose="05000000000000000000" pitchFamily="2" charset="2"/>
              <a:buChar char="ü"/>
            </a:pP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01110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73832"/>
          </a:xfrm>
        </p:spPr>
        <p:txBody>
          <a:bodyPr/>
          <a:lstStyle/>
          <a:p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Κωλύματα - ασυμβίβαστα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l-GR" dirty="0"/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Όσοι διατέλεσαν </a:t>
            </a:r>
            <a:r>
              <a:rPr lang="el-GR" sz="37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Διευθυντές / Γενικοί διευθυντές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κατά το </a:t>
            </a:r>
            <a:r>
              <a:rPr lang="el-GR" sz="37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τελευταίο 12μηνο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πριν τις εκλογές,  δημοσίου,  </a:t>
            </a:r>
            <a:r>
              <a:rPr lang="el-GR" sz="37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δήμων</a:t>
            </a:r>
            <a:r>
              <a:rPr lang="el-GR" sz="3700" b="1" u="sng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περιφερειών, και των νομικών προσώπων που είναι ενταγμένα στο Μητρώο φορέων Γενικής Κυβέρνησης, </a:t>
            </a:r>
            <a:r>
              <a:rPr lang="el-GR" sz="3700" u="sng" dirty="0">
                <a:latin typeface="Calibri" panose="020F0502020204030204" pitchFamily="34" charset="0"/>
                <a:cs typeface="Calibri" panose="020F0502020204030204" pitchFamily="34" charset="0"/>
              </a:rPr>
              <a:t>όπως ίσχυε  12 μήνες πριν τις εκλογές  </a:t>
            </a:r>
          </a:p>
          <a:p>
            <a:pPr marL="109728" indent="0">
              <a:buClrTx/>
              <a:buNone/>
            </a:pPr>
            <a:endParaRPr lang="el-GR" sz="37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Διοικητές, υποδιοικητές, πρόεδροι διοικητικών συμβουλίων, διευθύνοντες ή εντεταλμένοι σύμβουλοι νομικών προσώπων εν γένει και </a:t>
            </a:r>
            <a:r>
              <a:rPr lang="el-GR" sz="3700" b="1" dirty="0">
                <a:latin typeface="Calibri" panose="020F0502020204030204" pitchFamily="34" charset="0"/>
                <a:cs typeface="Calibri" panose="020F0502020204030204" pitchFamily="34" charset="0"/>
              </a:rPr>
              <a:t>των </a:t>
            </a:r>
            <a:r>
              <a:rPr lang="el-GR" sz="3700" b="1" dirty="0" err="1">
                <a:latin typeface="Calibri" panose="020F0502020204030204" pitchFamily="34" charset="0"/>
                <a:cs typeface="Calibri" panose="020F0502020204030204" pitchFamily="34" charset="0"/>
              </a:rPr>
              <a:t>ν.π</a:t>
            </a:r>
            <a:r>
              <a:rPr lang="el-GR" sz="3700" b="1" dirty="0">
                <a:latin typeface="Calibri" panose="020F0502020204030204" pitchFamily="34" charset="0"/>
                <a:cs typeface="Calibri" panose="020F0502020204030204" pitchFamily="34" charset="0"/>
              </a:rPr>
              <a:t>. των δήμων,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οι οποίοι </a:t>
            </a:r>
            <a:r>
              <a:rPr lang="el-GR" sz="3700" u="sng" dirty="0">
                <a:latin typeface="Calibri" panose="020F0502020204030204" pitchFamily="34" charset="0"/>
                <a:cs typeface="Calibri" panose="020F0502020204030204" pitchFamily="34" charset="0"/>
              </a:rPr>
              <a:t>δεν είναι αιρετοί της αυτοδιοίκησης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 ή </a:t>
            </a:r>
            <a:r>
              <a:rPr lang="el-GR" sz="3700" u="sng" dirty="0">
                <a:latin typeface="Calibri" panose="020F0502020204030204" pitchFamily="34" charset="0"/>
                <a:cs typeface="Calibri" panose="020F0502020204030204" pitchFamily="34" charset="0"/>
              </a:rPr>
              <a:t>δεν έχουν εκλεγεί στα ανωτέρω αξιώματα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37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στους δήμους στην χωρική περιφέρεια των οποίων εκτεινόταν η αρμοδιότητά τους</a:t>
            </a:r>
            <a:r>
              <a:rPr lang="el-GR" sz="3700" b="1" dirty="0">
                <a:latin typeface="Calibri" panose="020F0502020204030204" pitchFamily="34" charset="0"/>
                <a:cs typeface="Calibri" panose="020F0502020204030204" pitchFamily="34" charset="0"/>
              </a:rPr>
              <a:t>, 18 μήνες πριν τη διενέργεια των εκλογών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 (σχετικό κώλυμα εκλογιμότητας) </a:t>
            </a:r>
            <a:endParaRPr lang="el-GR" sz="3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09728" indent="0">
              <a:buClrTx/>
              <a:buNone/>
            </a:pPr>
            <a:r>
              <a:rPr lang="el-GR" sz="3700" b="1" dirty="0">
                <a:latin typeface="Calibri" panose="020F0502020204030204" pitchFamily="34" charset="0"/>
                <a:cs typeface="Calibri" panose="020F0502020204030204" pitchFamily="34" charset="0"/>
              </a:rPr>
              <a:t>  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(με εξαίρεση το δήμο της έδρας</a:t>
            </a:r>
            <a:r>
              <a:rPr lang="en-US" sz="37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l-GR" sz="3700" dirty="0">
                <a:latin typeface="Calibri" panose="020F0502020204030204" pitchFamily="34" charset="0"/>
                <a:cs typeface="Calibri" panose="020F0502020204030204" pitchFamily="34" charset="0"/>
              </a:rPr>
              <a:t>όπου υπάρχει απόλυτο κώλυμα          εκλογιμότητας)</a:t>
            </a:r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35292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1080120"/>
          </a:xfrm>
        </p:spPr>
        <p:txBody>
          <a:bodyPr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600" b="1" dirty="0">
                <a:latin typeface="Calibri" pitchFamily="34" charset="0"/>
                <a:cs typeface="Calibri" pitchFamily="34" charset="0"/>
              </a:rPr>
              <a:t>Κατανομή εδρών δημοτικού συμβουλίου </a:t>
            </a:r>
            <a:endParaRPr lang="en-GB" sz="3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109538">
              <a:spcBef>
                <a:spcPts val="300"/>
              </a:spcBef>
              <a:spcAft>
                <a:spcPts val="1428"/>
              </a:spcAft>
              <a:buNone/>
              <a:tabLst>
                <a:tab pos="217488" algn="l"/>
                <a:tab pos="1022350" algn="l"/>
                <a:tab pos="1936750" algn="l"/>
                <a:tab pos="2851150" algn="l"/>
                <a:tab pos="3765550" algn="l"/>
                <a:tab pos="4679950" algn="l"/>
                <a:tab pos="5594350" algn="l"/>
                <a:tab pos="6508750" algn="l"/>
                <a:tab pos="7423150" algn="l"/>
                <a:tab pos="8337550" algn="l"/>
                <a:tab pos="9251950" algn="l"/>
                <a:tab pos="10166350" algn="l"/>
              </a:tabLst>
            </a:pPr>
            <a:r>
              <a:rPr lang="el-GR" sz="4400" b="1" dirty="0">
                <a:solidFill>
                  <a:srgbClr val="5A6378"/>
                </a:solidFill>
                <a:latin typeface="Trebuchet MS" charset="0"/>
                <a:ea typeface="+mj-ea"/>
                <a:cs typeface="+mj-cs"/>
              </a:rPr>
              <a:t> </a:t>
            </a:r>
            <a:r>
              <a:rPr lang="el-GR" sz="5900" b="1" dirty="0">
                <a:latin typeface="Trebuchet MS" charset="0"/>
                <a:ea typeface="+mj-ea"/>
                <a:cs typeface="+mj-cs"/>
              </a:rPr>
              <a:t> </a:t>
            </a:r>
            <a:r>
              <a:rPr lang="el-GR" sz="5900" b="1" dirty="0">
                <a:solidFill>
                  <a:srgbClr val="C00000"/>
                </a:solidFill>
                <a:latin typeface="Calibri" pitchFamily="32" charset="0"/>
              </a:rPr>
              <a:t>«</a:t>
            </a:r>
            <a:r>
              <a:rPr lang="el-GR" sz="6000" b="1" dirty="0">
                <a:solidFill>
                  <a:srgbClr val="C00000"/>
                </a:solidFill>
                <a:latin typeface="Trebuchet MS" charset="0"/>
                <a:ea typeface="+mj-ea"/>
                <a:cs typeface="+mj-cs"/>
              </a:rPr>
              <a:t>Απλή αναλογική των υπολοίπων» </a:t>
            </a:r>
            <a:endParaRPr lang="en-US" sz="6000" b="1" dirty="0">
              <a:solidFill>
                <a:srgbClr val="C00000"/>
              </a:solidFill>
              <a:latin typeface="Trebuchet MS" charset="0"/>
              <a:ea typeface="+mj-ea"/>
              <a:cs typeface="+mj-cs"/>
            </a:endParaRPr>
          </a:p>
          <a:p>
            <a:pPr marL="109538">
              <a:spcBef>
                <a:spcPts val="300"/>
              </a:spcBef>
              <a:spcAft>
                <a:spcPts val="1428"/>
              </a:spcAft>
              <a:buClrTx/>
              <a:buSzPct val="70000"/>
              <a:buFont typeface="Wingdings" pitchFamily="2" charset="2"/>
              <a:buChar char="Ø"/>
              <a:tabLst>
                <a:tab pos="217488" algn="l"/>
                <a:tab pos="1022350" algn="l"/>
                <a:tab pos="1936750" algn="l"/>
                <a:tab pos="2851150" algn="l"/>
                <a:tab pos="3765550" algn="l"/>
                <a:tab pos="4679950" algn="l"/>
                <a:tab pos="5594350" algn="l"/>
                <a:tab pos="6508750" algn="l"/>
                <a:tab pos="7423150" algn="l"/>
                <a:tab pos="8337550" algn="l"/>
                <a:tab pos="9251950" algn="l"/>
                <a:tab pos="10166350" algn="l"/>
              </a:tabLst>
            </a:pP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Το </a:t>
            </a:r>
            <a:r>
              <a:rPr lang="el-GR" sz="5900" b="1" dirty="0">
                <a:latin typeface="Calibri" pitchFamily="32" charset="0"/>
              </a:rPr>
              <a:t>σύνολο </a:t>
            </a: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των εδρών του </a:t>
            </a:r>
            <a:r>
              <a:rPr lang="el-GR" sz="5900" dirty="0" err="1">
                <a:solidFill>
                  <a:srgbClr val="000000"/>
                </a:solidFill>
                <a:latin typeface="Calibri" pitchFamily="32" charset="0"/>
              </a:rPr>
              <a:t>δημ</a:t>
            </a: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. συμβουλίου</a:t>
            </a:r>
            <a:r>
              <a:rPr lang="en-US" sz="59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κατανέμεται στους συνδυασμούς, ανάλογα με τον αριθμό των έγκυρων ψηφοδελτίων που έλαβαν.</a:t>
            </a:r>
          </a:p>
          <a:p>
            <a:pPr marL="107950">
              <a:spcBef>
                <a:spcPts val="300"/>
              </a:spcBef>
              <a:spcAft>
                <a:spcPts val="1428"/>
              </a:spcAft>
              <a:buClr>
                <a:srgbClr val="E66C7D"/>
              </a:buClr>
              <a:buSzPct val="45000"/>
              <a:buNone/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Ειδικότερα</a:t>
            </a:r>
            <a:r>
              <a:rPr lang="en-GB" sz="5900" dirty="0">
                <a:solidFill>
                  <a:srgbClr val="000000"/>
                </a:solidFill>
                <a:latin typeface="Calibri" pitchFamily="32" charset="0"/>
              </a:rPr>
              <a:t>:</a:t>
            </a:r>
          </a:p>
          <a:p>
            <a:pPr marL="363538" indent="-254000">
              <a:spcBef>
                <a:spcPts val="300"/>
              </a:spcBef>
              <a:spcAft>
                <a:spcPts val="1428"/>
              </a:spcAft>
              <a:buClrTx/>
              <a:buSzPct val="70000"/>
              <a:buFont typeface="Wingdings" pitchFamily="2" charset="2"/>
              <a:buChar char="Ø"/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r>
              <a:rPr lang="en-GB" sz="59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5900" dirty="0">
                <a:solidFill>
                  <a:srgbClr val="000000"/>
                </a:solidFill>
                <a:latin typeface="Calibri" pitchFamily="32" charset="0"/>
              </a:rPr>
              <a:t>Υπολογίζεται το</a:t>
            </a:r>
            <a:r>
              <a:rPr lang="en-GB" sz="5900" dirty="0">
                <a:solidFill>
                  <a:srgbClr val="000000"/>
                </a:solidFill>
                <a:latin typeface="Calibri" pitchFamily="32" charset="0"/>
              </a:rPr>
              <a:t> εκλογικό μέτρο  (προκύπτει από τη διαίρεση των έγκυρων ψηφων προς τις προς διάθεση έδρες, αυξημένο κατά μία μονάδα)</a:t>
            </a:r>
          </a:p>
          <a:p>
            <a:pPr marL="109538">
              <a:buClrTx/>
              <a:buSzPct val="70000"/>
              <a:buFont typeface="Wingdings" pitchFamily="2" charset="2"/>
              <a:buChar char="Ø"/>
              <a:tabLst>
                <a:tab pos="217488" algn="l"/>
                <a:tab pos="1022350" algn="l"/>
                <a:tab pos="1936750" algn="l"/>
                <a:tab pos="2851150" algn="l"/>
                <a:tab pos="3765550" algn="l"/>
                <a:tab pos="4679950" algn="l"/>
                <a:tab pos="5594350" algn="l"/>
                <a:tab pos="6508750" algn="l"/>
                <a:tab pos="7423150" algn="l"/>
                <a:tab pos="8337550" algn="l"/>
                <a:tab pos="9251950" algn="l"/>
                <a:tab pos="10166350" algn="l"/>
              </a:tabLst>
            </a:pPr>
            <a:endParaRPr lang="el-GR" sz="5900" u="sng" dirty="0">
              <a:solidFill>
                <a:srgbClr val="000000"/>
              </a:solidFill>
              <a:latin typeface="Calibri" pitchFamily="32" charset="0"/>
            </a:endParaRPr>
          </a:p>
          <a:p>
            <a:endParaRPr lang="el-G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936104"/>
          </a:xfrm>
        </p:spPr>
        <p:txBody>
          <a:bodyPr>
            <a:noAutofit/>
          </a:bodyPr>
          <a:lstStyle/>
          <a:p>
            <a:br>
              <a:rPr lang="el-GR" sz="3600" b="1" dirty="0">
                <a:solidFill>
                  <a:srgbClr val="5A6378"/>
                </a:solidFill>
                <a:latin typeface="Calibri" pitchFamily="34" charset="0"/>
                <a:cs typeface="Calibri" pitchFamily="34" charset="0"/>
              </a:rPr>
            </a:br>
            <a:r>
              <a:rPr lang="el-GR" sz="3600" b="1" dirty="0">
                <a:latin typeface="Calibri" pitchFamily="34" charset="0"/>
                <a:cs typeface="Calibri" pitchFamily="34" charset="0"/>
              </a:rPr>
              <a:t>Κατανομή εδρών δημοτικού συμβουλίου</a:t>
            </a:r>
            <a:br>
              <a:rPr lang="el-GR" sz="3600" b="1" dirty="0">
                <a:latin typeface="Trebuchet MS" charset="0"/>
              </a:rPr>
            </a:br>
            <a:endParaRPr lang="el-GR" sz="3600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7950">
              <a:lnSpc>
                <a:spcPct val="120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buFont typeface="Wingdings" pitchFamily="2" charset="2"/>
              <a:buChar char="Ø"/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Ο 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αριθμός 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τ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ων έγκυρων ψηφοδελτίων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κάθε συνδυασμού διαιρείται 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με το εκλογικό μέτρο και ο καθένας  καταλαμβάνει τόσες έδρες όσες το ακέραιο πηλίκο της διαίρεσης.</a:t>
            </a:r>
            <a:endParaRPr lang="el-GR" sz="3600" dirty="0">
              <a:solidFill>
                <a:srgbClr val="000000"/>
              </a:solidFill>
              <a:latin typeface="Calibri" pitchFamily="32" charset="0"/>
            </a:endParaRPr>
          </a:p>
          <a:p>
            <a:pPr marL="107950">
              <a:lnSpc>
                <a:spcPct val="145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buFont typeface="Wingdings" pitchFamily="2" charset="2"/>
              <a:buChar char="Ø"/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Εν συνεχεία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, 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τυχόν αδιάθετες έδρες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κατανέμονται στους 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συνδυασμούς με βάση τα αχρησιμοποίητα υπόλοιπά τους</a:t>
            </a: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.</a:t>
            </a:r>
          </a:p>
          <a:p>
            <a:pPr marL="107950">
              <a:lnSpc>
                <a:spcPct val="145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buFont typeface="Wingdings" pitchFamily="2" charset="2"/>
              <a:buChar char="Ø"/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r>
              <a:rPr lang="el-GR" sz="3600" dirty="0">
                <a:solidFill>
                  <a:srgbClr val="000000"/>
                </a:solidFill>
                <a:latin typeface="Calibri" pitchFamily="32" charset="0"/>
              </a:rPr>
              <a:t>Έδρα μπορεί</a:t>
            </a:r>
            <a:r>
              <a:rPr lang="en-GB" sz="3600" dirty="0">
                <a:solidFill>
                  <a:srgbClr val="000000"/>
                </a:solidFill>
                <a:latin typeface="Calibri" pitchFamily="32" charset="0"/>
              </a:rPr>
              <a:t> να καταλάβει συνδυασμός </a:t>
            </a:r>
            <a:r>
              <a:rPr lang="en-GB" sz="3600" b="1" dirty="0">
                <a:solidFill>
                  <a:srgbClr val="C00000"/>
                </a:solidFill>
                <a:latin typeface="Calibri" pitchFamily="32" charset="0"/>
              </a:rPr>
              <a:t>ακόμα και αν δεν λάβει το εκλογικό μέτρο. </a:t>
            </a:r>
          </a:p>
          <a:p>
            <a:pPr marL="363538" indent="-254000" algn="just">
              <a:spcBef>
                <a:spcPts val="300"/>
              </a:spcBef>
              <a:spcAft>
                <a:spcPts val="1425"/>
              </a:spcAft>
              <a:buSzPct val="111000"/>
              <a:buBlip>
                <a:blip r:embed="rId3"/>
              </a:buBlip>
              <a:tabLst>
                <a:tab pos="654050" algn="l"/>
                <a:tab pos="1568450" algn="l"/>
                <a:tab pos="2482850" algn="l"/>
                <a:tab pos="3397250" algn="l"/>
                <a:tab pos="4311650" algn="l"/>
                <a:tab pos="5226050" algn="l"/>
                <a:tab pos="6140450" algn="l"/>
                <a:tab pos="7054850" algn="l"/>
                <a:tab pos="7969250" algn="l"/>
                <a:tab pos="8883650" algn="l"/>
                <a:tab pos="9798050" algn="l"/>
              </a:tabLst>
            </a:pPr>
            <a:endParaRPr lang="en-GB" sz="3000" dirty="0">
              <a:solidFill>
                <a:srgbClr val="000000"/>
              </a:solidFill>
              <a:latin typeface="Calibri" pitchFamily="32" charset="0"/>
            </a:endParaRPr>
          </a:p>
          <a:p>
            <a:endParaRPr lang="el-G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5840"/>
          </a:xfrm>
        </p:spPr>
        <p:txBody>
          <a:bodyPr>
            <a:noAutofit/>
          </a:bodyPr>
          <a:lstStyle/>
          <a:p>
            <a:r>
              <a:rPr lang="el-GR" sz="3800" b="1" dirty="0">
                <a:latin typeface="Calibri" pitchFamily="34" charset="0"/>
                <a:cs typeface="Calibri" pitchFamily="34" charset="0"/>
              </a:rPr>
              <a:t>Επανάληψη ψηφοφορίας</a:t>
            </a:r>
            <a:endParaRPr lang="el-GR" sz="3800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4168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>
                <a:schemeClr val="tx1"/>
              </a:buClr>
              <a:buSzPct val="71000"/>
              <a:buFont typeface="Wingdings" panose="05000000000000000000" pitchFamily="2" charset="2"/>
              <a:buChar char="Ø"/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Εφόσον κανείς συνδυασμός δεν συγκεντρώσει  την 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απόλυτη πλειοψηφία των έγκυρων ψηφοδελτίων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κατά την πρώτη Κυριακή,  η  ψηφοφορία επαναλαμβάνεται 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μεταξύ των επικεφαλής των 2 πρώτων συνδυασμών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. </a:t>
            </a:r>
          </a:p>
          <a:p>
            <a:pPr marL="457200" indent="-457200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>
                <a:schemeClr val="tx1"/>
              </a:buClr>
              <a:buSzPct val="71000"/>
              <a:buFont typeface="Wingdings" panose="05000000000000000000" pitchFamily="2" charset="2"/>
              <a:buChar char="Ø"/>
              <a:tabLst>
                <a:tab pos="758825" algn="l"/>
                <a:tab pos="1673225" algn="l"/>
                <a:tab pos="2587625" algn="l"/>
                <a:tab pos="3502025" algn="l"/>
                <a:tab pos="4416425" algn="l"/>
                <a:tab pos="5330825" algn="l"/>
                <a:tab pos="6245225" algn="l"/>
                <a:tab pos="7159625" algn="l"/>
                <a:tab pos="8074025" algn="l"/>
                <a:tab pos="8988425" algn="l"/>
                <a:tab pos="990282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Το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 σύνολο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των μελών του δημοτικού συμβουλίου (τακτικά και αναπληρωματικά) εκλέγονται αναλογικά από τον πρώτο γύρο, ανάλογα με  τους σταυρούς προτίμησης που συγκέντρωσε κάθε υποψήφιος.  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Autofit/>
          </a:bodyPr>
          <a:lstStyle/>
          <a:p>
            <a:r>
              <a:rPr lang="el-GR" sz="3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Microsoft YaHei" charset="-122"/>
                <a:cs typeface="Calibri" pitchFamily="34" charset="0"/>
              </a:rPr>
              <a:t> </a:t>
            </a:r>
            <a:r>
              <a:rPr lang="el-GR" sz="3400" b="1" dirty="0">
                <a:latin typeface="Calibri" pitchFamily="34" charset="0"/>
                <a:ea typeface="Microsoft YaHei" charset="-122"/>
                <a:cs typeface="Calibri" pitchFamily="34" charset="0"/>
              </a:rPr>
              <a:t>Εκλογή δημάρχου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/>
          </a:bodyPr>
          <a:lstStyle/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Ο επικεφαλής του  συνδυασμού</a:t>
            </a:r>
            <a:r>
              <a:rPr lang="en-US" sz="32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που έλαβε</a:t>
            </a:r>
            <a:r>
              <a:rPr lang="el-GR" sz="32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3200" b="1" dirty="0">
                <a:solidFill>
                  <a:srgbClr val="C00000"/>
                </a:solidFill>
                <a:latin typeface="Calibri" pitchFamily="32" charset="0"/>
              </a:rPr>
              <a:t>το 50% των έγκυρων ψήφων συν μία,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 είτε στον πρώτο γύρο, </a:t>
            </a:r>
            <a:r>
              <a:rPr lang="el-GR" sz="32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είτε  στον δεύτερο γύρο. </a:t>
            </a:r>
          </a:p>
          <a:p>
            <a:pPr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Ø"/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3200" dirty="0">
                <a:solidFill>
                  <a:srgbClr val="000000"/>
                </a:solidFill>
                <a:latin typeface="Calibri" pitchFamily="32" charset="0"/>
              </a:rPr>
              <a:t>Τα 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αποτελέσματα </a:t>
            </a:r>
            <a:r>
              <a:rPr lang="en-GB" sz="3200" dirty="0">
                <a:solidFill>
                  <a:srgbClr val="000000"/>
                </a:solidFill>
                <a:latin typeface="Calibri" pitchFamily="32" charset="0"/>
              </a:rPr>
              <a:t> του δεύτερου γύρου </a:t>
            </a:r>
            <a:r>
              <a:rPr lang="en-GB" sz="3200" b="1" dirty="0">
                <a:solidFill>
                  <a:srgbClr val="C00000"/>
                </a:solidFill>
                <a:latin typeface="Calibri" pitchFamily="32" charset="0"/>
              </a:rPr>
              <a:t>κρίνουν αποκλειστικά το πρόσωπο του δημάρχου</a:t>
            </a:r>
            <a:r>
              <a:rPr lang="en-GB" sz="3200" b="1" dirty="0">
                <a:solidFill>
                  <a:srgbClr val="000000"/>
                </a:solidFill>
                <a:latin typeface="Calibri" pitchFamily="32" charset="0"/>
              </a:rPr>
              <a:t>.</a:t>
            </a:r>
            <a:endParaRPr lang="el-GR" sz="3200" b="1" dirty="0">
              <a:solidFill>
                <a:srgbClr val="000000"/>
              </a:solidFill>
              <a:latin typeface="Calibri" pitchFamily="32" charset="0"/>
            </a:endParaRPr>
          </a:p>
          <a:p>
            <a:pPr marL="109728" indent="0"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936104"/>
          </a:xfrm>
        </p:spPr>
        <p:txBody>
          <a:bodyPr/>
          <a:lstStyle/>
          <a:p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Εκλογή δημοτικών συμβούλων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Τακτικοί δημοτικοί σύμβουλοι εκλέγονται, από τους υποψήφιους των συνδυασμών που δικαιούνται έδρα, αυτοί που έλαβαν τους περισσότερους σταυρούς προτίμησης, </a:t>
            </a:r>
            <a:r>
              <a:rPr lang="el-GR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συμπεριλαμβανομένης της διασταυρούμενης ψήφου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, στην εκλογική περιφέρεια όπου θέτουν υποψηφιότητα. </a:t>
            </a:r>
          </a:p>
        </p:txBody>
      </p:sp>
    </p:spTree>
    <p:extLst>
      <p:ext uri="{BB962C8B-B14F-4D97-AF65-F5344CB8AC3E}">
        <p14:creationId xmlns:p14="http://schemas.microsoft.com/office/powerpoint/2010/main" val="1123466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l-GR" sz="3600" b="1" dirty="0">
                <a:solidFill>
                  <a:srgbClr val="000000"/>
                </a:solidFill>
                <a:latin typeface="+mn-lt"/>
              </a:rPr>
            </a:br>
            <a:r>
              <a:rPr lang="el-GR" sz="3600" b="1" dirty="0">
                <a:latin typeface="Calibri" panose="020F0502020204030204" pitchFamily="34" charset="0"/>
                <a:cs typeface="Calibri" panose="020F0502020204030204" pitchFamily="34" charset="0"/>
              </a:rPr>
              <a:t>Κατανομή εδρών συμβουλίων  κοινοτήτων </a:t>
            </a:r>
            <a:r>
              <a:rPr lang="el-GR" sz="3600" b="1" i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πάνω από 300 </a:t>
            </a:r>
            <a:r>
              <a:rPr lang="el-GR" sz="3600" b="1" dirty="0">
                <a:latin typeface="Calibri" panose="020F0502020204030204" pitchFamily="34" charset="0"/>
                <a:cs typeface="Calibri" panose="020F0502020204030204" pitchFamily="34" charset="0"/>
              </a:rPr>
              <a:t>κατοίκους</a:t>
            </a:r>
            <a:r>
              <a:rPr lang="el-GR" sz="36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l-GR" b="1" dirty="0">
                <a:solidFill>
                  <a:srgbClr val="000000"/>
                </a:solidFill>
                <a:latin typeface="Trebuchet MS" charset="0"/>
              </a:rPr>
            </a:b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300"/>
              </a:spcBef>
              <a:spcAft>
                <a:spcPts val="1425"/>
              </a:spcAft>
              <a:buNone/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  </a:t>
            </a:r>
            <a:r>
              <a:rPr lang="el-GR" b="1" dirty="0">
                <a:solidFill>
                  <a:srgbClr val="000000"/>
                </a:solidFill>
                <a:latin typeface="Calibri" pitchFamily="32" charset="0"/>
              </a:rPr>
              <a:t>Α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νάλογα με την εκλογική δύναμη κάθε συνδυασμού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στην  οικεία κοινότητα και 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ανεξάρτητα από τα αποτελέσματα των συνδυασμών για το δημοτικό συμβούλιο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, με το σύστημα της απλής αναλογικής.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Ενότητα πρώτη </a:t>
            </a:r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sz="4400" b="1" dirty="0"/>
              <a:t>Εκλογική διαδικασία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971600" y="836712"/>
            <a:ext cx="7416824" cy="523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buFont typeface="Wingdings" pitchFamily="2" charset="2"/>
              <a:buChar char="Ø"/>
              <a:tabLst>
                <a:tab pos="1704975" algn="l"/>
                <a:tab pos="2619375" algn="l"/>
                <a:tab pos="3533775" algn="l"/>
                <a:tab pos="4448175" algn="l"/>
                <a:tab pos="5362575" algn="l"/>
                <a:tab pos="6276975" algn="l"/>
                <a:tab pos="7191375" algn="l"/>
                <a:tab pos="8105775" algn="l"/>
                <a:tab pos="9020175" algn="l"/>
                <a:tab pos="9934575" algn="l"/>
                <a:tab pos="108489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Εκλογή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προέδρων συμβουλίων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κοινοτήτων </a:t>
            </a:r>
            <a:r>
              <a:rPr lang="el-GR" sz="2800" b="1" u="sng" dirty="0">
                <a:latin typeface="Calibri" pitchFamily="32" charset="0"/>
              </a:rPr>
              <a:t>άνω</a:t>
            </a:r>
            <a:r>
              <a:rPr lang="en-GB" sz="2800" b="1" u="sng" dirty="0">
                <a:latin typeface="Calibri" pitchFamily="32" charset="0"/>
              </a:rPr>
              <a:t> </a:t>
            </a:r>
            <a:r>
              <a:rPr lang="en-GB" sz="2800" u="sng" dirty="0">
                <a:latin typeface="Calibri" pitchFamily="32" charset="0"/>
              </a:rPr>
              <a:t>των</a:t>
            </a:r>
            <a:r>
              <a:rPr lang="en-GB" sz="2800" b="1" u="sng" dirty="0">
                <a:latin typeface="Calibri" pitchFamily="32" charset="0"/>
              </a:rPr>
              <a:t>  300 κατοίκων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:</a:t>
            </a: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tabLst>
                <a:tab pos="1704975" algn="l"/>
                <a:tab pos="2619375" algn="l"/>
                <a:tab pos="3533775" algn="l"/>
                <a:tab pos="4448175" algn="l"/>
                <a:tab pos="5362575" algn="l"/>
                <a:tab pos="6276975" algn="l"/>
                <a:tab pos="7191375" algn="l"/>
                <a:tab pos="8105775" algn="l"/>
                <a:tab pos="9020175" algn="l"/>
                <a:tab pos="9934575" algn="l"/>
                <a:tab pos="108489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 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Ως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πρόεδρος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εκλέγεται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, 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όχι ευθέως από το εκλογικό σώμα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αλλά  από το σύνολο των μελών του οικείου συμβουλίου,  ο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πρώτος σε σταυρούς σύμβουλος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από τους δύο πρώτους συνδυασμούς, σύμφωνα με την εκλογική τους δύναμη.</a:t>
            </a: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Tx/>
              <a:buSzPct val="70000"/>
              <a:buFont typeface="Wingdings" pitchFamily="2" charset="2"/>
              <a:buChar char="Ø"/>
              <a:tabLst>
                <a:tab pos="1704975" algn="l"/>
                <a:tab pos="2619375" algn="l"/>
                <a:tab pos="3533775" algn="l"/>
                <a:tab pos="4448175" algn="l"/>
                <a:tab pos="5362575" algn="l"/>
                <a:tab pos="6276975" algn="l"/>
                <a:tab pos="7191375" algn="l"/>
                <a:tab pos="8105775" algn="l"/>
                <a:tab pos="9020175" algn="l"/>
                <a:tab pos="9934575" algn="l"/>
                <a:tab pos="108489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Εκλογή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προέδρων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 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κοινοτήτων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b="1" u="sng" dirty="0">
                <a:latin typeface="Calibri" pitchFamily="32" charset="0"/>
              </a:rPr>
              <a:t>κάτω των 300 κατοίκων.</a:t>
            </a:r>
            <a:endParaRPr lang="en-GB" sz="2800" b="1" u="sng" dirty="0">
              <a:latin typeface="Calibri" pitchFamily="32" charset="0"/>
            </a:endParaRPr>
          </a:p>
          <a:p>
            <a:pPr marL="655638" indent="-242888" hangingPunct="1">
              <a:lnSpc>
                <a:spcPct val="8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704975" algn="l"/>
                <a:tab pos="2619375" algn="l"/>
                <a:tab pos="3533775" algn="l"/>
                <a:tab pos="4448175" algn="l"/>
                <a:tab pos="5362575" algn="l"/>
                <a:tab pos="6276975" algn="l"/>
                <a:tab pos="7191375" algn="l"/>
                <a:tab pos="8105775" algn="l"/>
                <a:tab pos="9020175" algn="l"/>
                <a:tab pos="9934575" algn="l"/>
                <a:tab pos="108489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Από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το ενιαίο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ψηφοδέλτιο, π</a:t>
            </a:r>
            <a:r>
              <a:rPr lang="en-GB" sz="2800" dirty="0" err="1">
                <a:solidFill>
                  <a:srgbClr val="000000"/>
                </a:solidFill>
                <a:latin typeface="Calibri" pitchFamily="32" charset="0"/>
              </a:rPr>
              <a:t>ρόεδρος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dirty="0" err="1">
                <a:solidFill>
                  <a:srgbClr val="000000"/>
                </a:solidFill>
                <a:latin typeface="Calibri" pitchFamily="32" charset="0"/>
              </a:rPr>
              <a:t>εκλέγετ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αι όποιος συγκεντρώσει τους 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περισσότερους σταυρούς.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Ενότητα δεύτερη: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l-GR" sz="4400" b="1" dirty="0">
                <a:latin typeface="Calibri" panose="020F0502020204030204" pitchFamily="34" charset="0"/>
                <a:cs typeface="Calibri" panose="020F0502020204030204" pitchFamily="34" charset="0"/>
              </a:rPr>
              <a:t>Σύστημα διοίκησης των δήμων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</p:spTree>
    <p:extLst>
      <p:ext uri="{BB962C8B-B14F-4D97-AF65-F5344CB8AC3E}">
        <p14:creationId xmlns:p14="http://schemas.microsoft.com/office/powerpoint/2010/main" val="2494872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br>
              <a:rPr lang="el-GR" b="1" dirty="0">
                <a:solidFill>
                  <a:srgbClr val="000000"/>
                </a:solidFill>
                <a:latin typeface="Calibri" pitchFamily="32" charset="0"/>
              </a:rPr>
            </a:br>
            <a:r>
              <a:rPr lang="el-GR" sz="4900" b="1" dirty="0">
                <a:latin typeface="Calibri" pitchFamily="32" charset="0"/>
              </a:rPr>
              <a:t>Παρατάξεις</a:t>
            </a:r>
            <a:br>
              <a:rPr lang="el-GR" sz="4900" b="1" dirty="0">
                <a:solidFill>
                  <a:srgbClr val="5A6378"/>
                </a:solidFill>
                <a:latin typeface="Calibri" pitchFamily="32" charset="0"/>
              </a:rPr>
            </a:br>
            <a:endParaRPr lang="el-GR" sz="4900" b="1" dirty="0">
              <a:solidFill>
                <a:srgbClr val="5A6378"/>
              </a:solidFill>
              <a:latin typeface="Calibri" pitchFamily="32" charset="0"/>
            </a:endParaRP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3538" indent="-254000">
              <a:lnSpc>
                <a:spcPct val="9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Τα μέλη του δημοτικού συμβουλίου ανήκουν σε δημοτικές παρατάξεις, </a:t>
            </a:r>
            <a:r>
              <a:rPr lang="el-GR" sz="3200" b="1" dirty="0">
                <a:solidFill>
                  <a:srgbClr val="000000"/>
                </a:solidFill>
                <a:latin typeface="Calibri" pitchFamily="32" charset="0"/>
              </a:rPr>
              <a:t>ανάλογα με το συνδυασμό με τον οποίο έχουν εκλεγεί.</a:t>
            </a:r>
          </a:p>
          <a:p>
            <a:pPr marL="363538" indent="-254000">
              <a:lnSpc>
                <a:spcPct val="9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Επικεφαλής της δημοτικής παράταξης είναι ο σύμβουλος που ήταν υποψήφιος δήμαρχος</a:t>
            </a:r>
          </a:p>
          <a:p>
            <a:pPr marL="363538" indent="-254000">
              <a:lnSpc>
                <a:spcPct val="9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Είναι δυνατόν ένας σύμβουλος να ανεξαρτητοποιηθεί ή να διαγραφεί  από την παράταξη με την  οποία εκλέχθηκε (με τη συναίνεση των 2/3 των μελών).  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l-GR" b="1" dirty="0">
                <a:solidFill>
                  <a:srgbClr val="5A6378"/>
                </a:solidFill>
                <a:latin typeface="Calibri" pitchFamily="32" charset="0"/>
              </a:rPr>
            </a:br>
            <a:r>
              <a:rPr lang="el-GR" b="1" dirty="0">
                <a:latin typeface="Calibri" pitchFamily="32" charset="0"/>
              </a:rPr>
              <a:t>Παρατάξεις</a:t>
            </a:r>
            <a:br>
              <a:rPr lang="el-GR" b="1" dirty="0">
                <a:solidFill>
                  <a:srgbClr val="5A6378"/>
                </a:solidFill>
                <a:latin typeface="Calibri" pitchFamily="32" charset="0"/>
              </a:rPr>
            </a:br>
            <a:endParaRPr lang="el-GR" b="1" dirty="0">
              <a:solidFill>
                <a:srgbClr val="5A6378"/>
              </a:solidFill>
              <a:latin typeface="Calibri" pitchFamily="32" charset="0"/>
            </a:endParaRPr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85000" lnSpcReduction="20000"/>
          </a:bodyPr>
          <a:lstStyle/>
          <a:p>
            <a:pPr marL="363538" indent="-254000">
              <a:spcBef>
                <a:spcPts val="300"/>
              </a:spcBef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  Σημαντικές μεταβολές:</a:t>
            </a:r>
          </a:p>
          <a:p>
            <a:pPr marL="363538" indent="-254000">
              <a:spcBef>
                <a:spcPts val="300"/>
              </a:spcBef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32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>
              <a:spcBef>
                <a:spcPts val="300"/>
              </a:spcBef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Ο ανεξαρτητοποιηθείς ή διαγραφείς μπορεί να </a:t>
            </a:r>
            <a:r>
              <a:rPr lang="el-GR" sz="33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3300" b="1" dirty="0">
                <a:solidFill>
                  <a:srgbClr val="C00000"/>
                </a:solidFill>
                <a:latin typeface="Calibri" pitchFamily="32" charset="0"/>
              </a:rPr>
              <a:t>ενταχθεί σε άλλη παράταξη, </a:t>
            </a: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με δήλωσή του προς το προεδρείο  και με τη </a:t>
            </a:r>
            <a:r>
              <a:rPr lang="el-GR" sz="3300" b="1" dirty="0">
                <a:solidFill>
                  <a:srgbClr val="000000"/>
                </a:solidFill>
                <a:latin typeface="Calibri" pitchFamily="32" charset="0"/>
              </a:rPr>
              <a:t>συναίνεση </a:t>
            </a: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των μελών της παράταξης στην οποία προσχωρεί (2/3 τουλάχιστον των μελών των παρατάξεων ή το σύνολο των μελών αν έχει λιγότερα από τρία μέλη). </a:t>
            </a:r>
          </a:p>
          <a:p>
            <a:pPr marL="363538" indent="-254000">
              <a:spcBef>
                <a:spcPts val="300"/>
              </a:spcBef>
              <a:buClrTx/>
              <a:buSzPct val="70000"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33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>
              <a:spcBef>
                <a:spcPts val="300"/>
              </a:spcBef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Δίνεται η δυνατότητα στις υπάρχουσες παρατάξεις να </a:t>
            </a:r>
            <a:r>
              <a:rPr lang="el-GR" sz="3300" b="1" dirty="0">
                <a:solidFill>
                  <a:srgbClr val="C00000"/>
                </a:solidFill>
                <a:latin typeface="Calibri" pitchFamily="32" charset="0"/>
              </a:rPr>
              <a:t>συνενώνονται</a:t>
            </a: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 δημιουργώντας νέα παράταξη, με δήλωσή τους προς το προεδρείο, την οποία υπογράφει το σύνολο των μελών των </a:t>
            </a:r>
            <a:r>
              <a:rPr lang="el-GR" sz="3300" dirty="0" err="1">
                <a:solidFill>
                  <a:srgbClr val="000000"/>
                </a:solidFill>
                <a:latin typeface="Calibri" pitchFamily="32" charset="0"/>
              </a:rPr>
              <a:t>συνενούμενων</a:t>
            </a:r>
            <a:r>
              <a:rPr lang="el-GR" sz="3300" dirty="0">
                <a:solidFill>
                  <a:srgbClr val="000000"/>
                </a:solidFill>
                <a:latin typeface="Calibri" pitchFamily="32" charset="0"/>
              </a:rPr>
              <a:t> παρατάξεων. </a:t>
            </a:r>
          </a:p>
          <a:p>
            <a:pPr marL="363538" indent="-254000">
              <a:spcBef>
                <a:spcPts val="300"/>
              </a:spcBef>
              <a:buClrTx/>
              <a:buSzPct val="70000"/>
              <a:buFont typeface="Wingdings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3300" dirty="0">
              <a:solidFill>
                <a:srgbClr val="000000"/>
              </a:solidFill>
              <a:latin typeface="Calibri" pitchFamily="32" charset="0"/>
            </a:endParaRPr>
          </a:p>
          <a:p>
            <a:endParaRPr lang="el-G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08112"/>
          </a:xfrm>
        </p:spPr>
        <p:txBody>
          <a:bodyPr/>
          <a:lstStyle/>
          <a:p>
            <a:pPr algn="ctr"/>
            <a:r>
              <a:rPr lang="el-GR" b="1" dirty="0">
                <a:latin typeface="Calibri" pitchFamily="32" charset="0"/>
              </a:rPr>
              <a:t>Παρατάξεις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/>
          <a:lstStyle/>
          <a:p>
            <a:pPr marL="363538" indent="-254000">
              <a:spcAft>
                <a:spcPts val="1425"/>
              </a:spcAft>
              <a:buClr>
                <a:srgbClr val="A5AB81"/>
              </a:buClr>
              <a:buSzPct val="45000"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l-GR" u="sng" dirty="0">
                <a:solidFill>
                  <a:srgbClr val="000000"/>
                </a:solidFill>
                <a:latin typeface="Calibri" pitchFamily="34" charset="0"/>
              </a:rPr>
              <a:t>Σκοπός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 των νέων ρυθμίσεων:</a:t>
            </a:r>
          </a:p>
          <a:p>
            <a:pPr marL="363538" indent="-254000">
              <a:spcAft>
                <a:spcPts val="1425"/>
              </a:spcAft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Να </a:t>
            </a:r>
            <a:r>
              <a:rPr lang="el-GR" dirty="0">
                <a:solidFill>
                  <a:srgbClr val="000000"/>
                </a:solidFill>
                <a:latin typeface="Calibri" pitchFamily="34" charset="0"/>
              </a:rPr>
              <a:t>αποτυπώνονται 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και σε επίπεδο παρατάξεων οι  πολιτικές εξελίξεις που τυχόν μεσολαβούν κατά τη διάρκεια της δημοτικής περιόδου, κατ’ αναλογία των όσων ισχύουν σε εθνικό επίπεδο για τις κοινοβουλευτικές ομάδες των κομμάτων. </a:t>
            </a:r>
          </a:p>
          <a:p>
            <a:pPr marL="109728" indent="0">
              <a:buNone/>
            </a:pP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18/9/2018</a:t>
            </a:r>
          </a:p>
        </p:txBody>
      </p:sp>
    </p:spTree>
    <p:extLst>
      <p:ext uri="{BB962C8B-B14F-4D97-AF65-F5344CB8AC3E}">
        <p14:creationId xmlns:p14="http://schemas.microsoft.com/office/powerpoint/2010/main" val="1323705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482600" y="548679"/>
            <a:ext cx="8229600" cy="936105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l-GR" b="1" dirty="0">
                <a:latin typeface="Calibri" pitchFamily="32" charset="0"/>
              </a:rPr>
            </a:br>
            <a:r>
              <a:rPr lang="el-GR" b="1" dirty="0">
                <a:latin typeface="Calibri" pitchFamily="32" charset="0"/>
              </a:rPr>
              <a:t>Σύστημα Διοίκησης-  Αντιδήμαρχοι </a:t>
            </a:r>
            <a:endParaRPr lang="en-GB" b="1" dirty="0">
              <a:latin typeface="Calibri" pitchFamily="32" charset="0"/>
            </a:endParaRPr>
          </a:p>
        </p:txBody>
      </p:sp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76263" y="1772816"/>
            <a:ext cx="8229600" cy="499628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9538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Το σύστημα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διακυβέρνησης προσανατολίζεται στην υιοθέτηση της απλής αναλογικής.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Συνεργασία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διαφορετικών δημοτικών παρατάξεων.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Επιλογή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αντιδημάρχων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και </a:t>
            </a:r>
            <a:r>
              <a:rPr lang="en-GB" sz="2800" b="1" u="sng" dirty="0">
                <a:solidFill>
                  <a:srgbClr val="000000"/>
                </a:solidFill>
                <a:latin typeface="Calibri" pitchFamily="32" charset="0"/>
              </a:rPr>
              <a:t>από </a:t>
            </a:r>
            <a:r>
              <a:rPr lang="el-GR" sz="2800" b="1" u="sng" dirty="0">
                <a:solidFill>
                  <a:srgbClr val="000000"/>
                </a:solidFill>
                <a:latin typeface="Calibri" pitchFamily="32" charset="0"/>
              </a:rPr>
              <a:t>άλλες παρατάξεις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(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Απαιτείται έγκριση της πλειοψηφίας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των συμβούλων της παράταξης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, προκειμένου να αποφευχθούν προσωπικές συναλλαγές) 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Αναμόρφωση του αριθμού του αντιδημάρχων</a:t>
            </a: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73025" y="792163"/>
            <a:ext cx="8229600" cy="863600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73025" y="2484438"/>
            <a:ext cx="8229600" cy="4071937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3538" indent="-254000">
              <a:lnSpc>
                <a:spcPct val="100000"/>
              </a:lnSpc>
              <a:spcBef>
                <a:spcPts val="300"/>
              </a:spcBef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>
              <a:solidFill>
                <a:srgbClr val="000000"/>
              </a:solidFill>
              <a:latin typeface="Georgia" charset="0"/>
            </a:endParaRPr>
          </a:p>
          <a:p>
            <a:pPr marL="363538" indent="-254000">
              <a:lnSpc>
                <a:spcPct val="100000"/>
              </a:lnSpc>
              <a:spcBef>
                <a:spcPts val="300"/>
              </a:spcBef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482600" y="476672"/>
            <a:ext cx="8229600" cy="864096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b="1" dirty="0">
                <a:latin typeface="Calibri" pitchFamily="32" charset="0"/>
              </a:rPr>
              <a:t>Λήψη αποφάσεων</a:t>
            </a:r>
            <a:endParaRPr lang="en-GB" b="1" dirty="0">
              <a:latin typeface="Calibri" pitchFamily="32" charset="0"/>
            </a:endParaRPr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457200" y="1340768"/>
            <a:ext cx="8229600" cy="634908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9538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SzPct val="119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Αλλαγή στον τρόπο λήψης αποφάσεων, σε ότι αφορά την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άρνηση ψήφου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ή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τη λευκή ψήφο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:</a:t>
            </a:r>
          </a:p>
          <a:p>
            <a:pPr marL="566738" indent="-4572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SzPct val="119000"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Μη συνυπολογισμός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στο σχηματισμό πλειοψηφίας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,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566738" indent="-4572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SzPct val="119000"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Μη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προσμέτρηση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ούτε στις θετικές ούτε στις αρνητικές ψήφους 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(τόσο στο δημοτικό συμβούλιο όσο και στην οικονομική επιτροπή και ποιότητας ζωής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και στα συμβούλια κοινοτήτων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)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109728" indent="0">
              <a:buNone/>
            </a:pPr>
            <a:r>
              <a:rPr lang="el-GR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Δικαιολογητικός λόγος θέσπισης: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 Αποφυγή αδυναμίας λήψης απόφασης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l-GR" sz="2800" dirty="0">
                <a:latin typeface="Calibri" panose="020F0502020204030204" pitchFamily="34" charset="0"/>
                <a:cs typeface="Calibri" panose="020F0502020204030204" pitchFamily="34" charset="0"/>
              </a:rPr>
              <a:t>Δυνατότητα άσκησης δημιουργικής αντιπολίτευσης</a:t>
            </a:r>
          </a:p>
          <a:p>
            <a:pPr marL="566738" indent="-4572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SzPct val="119000"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109538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SzPct val="119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29" name="Group 1"/>
          <p:cNvGraphicFramePr>
            <a:graphicFrameLocks noGrp="1"/>
          </p:cNvGraphicFramePr>
          <p:nvPr/>
        </p:nvGraphicFramePr>
        <p:xfrm>
          <a:off x="403225" y="404662"/>
          <a:ext cx="8321675" cy="6708283"/>
        </p:xfrm>
        <a:graphic>
          <a:graphicData uri="http://schemas.openxmlformats.org/drawingml/2006/table">
            <a:tbl>
              <a:tblPr/>
              <a:tblGrid>
                <a:gridCol w="4162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9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232">
                <a:tc grid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l-GR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ΠΑΡΑΔΕΙΓΜΑ ΛΗΨΗΣ ΑΠΟΦΑΣΗΣ  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l-GR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44696">
                <a:tc gridSpan="2">
                  <a:txBody>
                    <a:bodyPr/>
                    <a:lstStyle/>
                    <a:p>
                      <a:pPr marL="215900" marR="0" lvl="0" indent="-214313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Δημ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. </a:t>
                      </a:r>
                      <a:r>
                        <a:rPr kumimoji="0" lang="el-G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Συμβ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. με 27 μέλη</a:t>
                      </a:r>
                    </a:p>
                    <a:p>
                      <a:pPr marL="215900" marR="0" lvl="0" indent="-214313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Παρόντα:  21 μέλη</a:t>
                      </a:r>
                    </a:p>
                    <a:p>
                      <a:pPr marL="215900" marR="0" lvl="0" indent="-214313" algn="l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Ψηφίζουν: 10 υπέρ,  7  κατά,  4 αποχή – λευκό  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32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 ΚΑΛΛΙΚΡΑΤΗΣ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ΚΛΕΙΣΘΕΝΗΣ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9900">
                <a:tc>
                  <a:txBody>
                    <a:bodyPr/>
                    <a:lstStyle/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Η απόφαση λαμβάνεται επί των 21 παρόντων.</a:t>
                      </a: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Πρέπει να συγκεντρωθούν 11 θετικοί ψήφοι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   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Η απόφαση λαμβάνεται επί των 17</a:t>
                      </a: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endParaRPr kumimoji="0" lang="el-G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   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Για να ληφθεί  απόφαση πρέπει να συγκεντρωθούν   9  θετικοί ψήφοι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56959">
                <a:tc>
                  <a:txBody>
                    <a:bodyPr/>
                    <a:lstStyle/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Η πρόταση συγκεντρώνει 10 θετικές και 11 αρνητικές ψήφους.</a:t>
                      </a: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endParaRPr kumimoji="0" lang="el-G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(Η  αποχή και τα λευκά λογίζονται ως αρνητικές ψήφοι) </a:t>
                      </a:r>
                      <a:r>
                        <a:rPr kumimoji="0" lang="el-G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charset="2"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   </a:t>
                      </a:r>
                      <a:r>
                        <a:rPr kumimoji="0" lang="el-G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Η πρόταση συγκεντρώνει  10  θετικές και 7 αρνητικές ψήφους.</a:t>
                      </a: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endParaRPr kumimoji="0" lang="el-G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  <a:p>
                      <a:pPr marL="215900" marR="0" lvl="0" indent="-214313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1800" algn="l"/>
                          <a:tab pos="1346200" algn="l"/>
                          <a:tab pos="2260600" algn="l"/>
                          <a:tab pos="3175000" algn="l"/>
                          <a:tab pos="4089400" algn="l"/>
                          <a:tab pos="5003800" algn="l"/>
                          <a:tab pos="5918200" algn="l"/>
                          <a:tab pos="6832600" algn="l"/>
                          <a:tab pos="7747000" algn="l"/>
                          <a:tab pos="8661400" algn="l"/>
                          <a:tab pos="9575800" algn="l"/>
                          <a:tab pos="104902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   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(Η αποχή και τα λευκά δεν </a:t>
                      </a:r>
                      <a:r>
                        <a:rPr kumimoji="0" lang="el-G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προσμετρώνται</a:t>
                      </a:r>
                      <a:r>
                        <a:rPr kumimoji="0" lang="el-G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 ούτε στις θετικές ούτε στις αρνητικές ψήφους)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0386">
                <a:tc>
                  <a:txBody>
                    <a:bodyPr/>
                    <a:lstStyle/>
                    <a:p>
                      <a:pPr marL="0" marR="0" lvl="0" indent="0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Δεν λαμβάνεται απόφαση.</a:t>
                      </a: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kumimoji="0" lang="el-G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2" charset="0"/>
                          <a:ea typeface="Microsoft YaHei" charset="-122"/>
                        </a:rPr>
                        <a:t>Λαμβάνεται απόφαση. </a:t>
                      </a:r>
                    </a:p>
                    <a:p>
                      <a:pPr marL="0" marR="0" lvl="0" indent="0" algn="just" defTabSz="449263" rtl="0" eaLnBrk="1" fontAlgn="base" latinLnBrk="0" hangingPunct="1">
                        <a:lnSpc>
                          <a:spcPct val="10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endParaRPr kumimoji="0" lang="el-GR" sz="22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2" charset="0"/>
                        <a:ea typeface="Microsoft YaHei" charset="-122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836712"/>
            <a:ext cx="8229600" cy="871318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l-GR" b="1" dirty="0">
                <a:solidFill>
                  <a:srgbClr val="5A6378"/>
                </a:solidFill>
                <a:latin typeface="Calibri" pitchFamily="32" charset="0"/>
              </a:rPr>
            </a:br>
            <a:r>
              <a:rPr lang="el-GR" b="1" dirty="0">
                <a:latin typeface="Calibri" pitchFamily="32" charset="0"/>
              </a:rPr>
              <a:t>Εκλογή προεδρείου </a:t>
            </a:r>
            <a:r>
              <a:rPr lang="en-GB" b="1" dirty="0">
                <a:latin typeface="Calibri" pitchFamily="32" charset="0"/>
              </a:rPr>
              <a:t> </a:t>
            </a:r>
            <a:r>
              <a:rPr lang="el-GR" b="1" dirty="0" err="1">
                <a:latin typeface="Calibri" pitchFamily="32" charset="0"/>
              </a:rPr>
              <a:t>δημ</a:t>
            </a:r>
            <a:r>
              <a:rPr lang="el-GR" b="1" dirty="0">
                <a:latin typeface="Calibri" pitchFamily="32" charset="0"/>
              </a:rPr>
              <a:t>. </a:t>
            </a:r>
            <a:r>
              <a:rPr lang="en-GB" b="1" dirty="0">
                <a:latin typeface="Calibri" pitchFamily="32" charset="0"/>
              </a:rPr>
              <a:t> </a:t>
            </a:r>
            <a:r>
              <a:rPr lang="el-GR" b="1" dirty="0">
                <a:latin typeface="Calibri" pitchFamily="32" charset="0"/>
              </a:rPr>
              <a:t>συμβουλίου</a:t>
            </a:r>
            <a:br>
              <a:rPr lang="en-GB" dirty="0">
                <a:solidFill>
                  <a:srgbClr val="5A6378"/>
                </a:solidFill>
                <a:latin typeface="Trebuchet MS" charset="0"/>
              </a:rPr>
            </a:br>
            <a:endParaRPr lang="en-GB" dirty="0">
              <a:solidFill>
                <a:srgbClr val="5A6378"/>
              </a:solidFill>
              <a:latin typeface="Trebuchet MS" charset="0"/>
            </a:endParaRPr>
          </a:p>
        </p:txBody>
      </p:sp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457200" y="1916832"/>
            <a:ext cx="8229600" cy="465700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Ο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πρόεδρος εκλέγεται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από την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παράταξη του δημάρχου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, είτε αναδείχθηκε πρώτη είτε δεύτερη σε εκλογική δύναμη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Ο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αντιπρόεδρος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προέρχεται από την παράταξη που αναδείχθηκε, αντίστοιχα, δεύτερη ή πρώτη σε εκλογική δύναμη</a:t>
            </a:r>
            <a:r>
              <a:rPr lang="en-GB" sz="2800" dirty="0">
                <a:solidFill>
                  <a:srgbClr val="C00000"/>
                </a:solidFill>
                <a:latin typeface="Calibri" pitchFamily="32" charset="0"/>
              </a:rPr>
              <a:t>,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αλλά δεν ανέδειξε τον δήμαρχο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Ο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γραμματέας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προέρχεται από την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τρίτη σε εκλογική δύναμη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παράταξη.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l-GR" b="1" dirty="0">
                <a:solidFill>
                  <a:srgbClr val="5A6378"/>
                </a:solidFill>
                <a:latin typeface="Calibri" pitchFamily="32" charset="0"/>
              </a:rPr>
            </a:br>
            <a:r>
              <a:rPr lang="el-GR" b="1" dirty="0">
                <a:latin typeface="Calibri" pitchFamily="32" charset="0"/>
              </a:rPr>
              <a:t>Εκλογή προεδρείου </a:t>
            </a:r>
            <a:r>
              <a:rPr lang="en-GB" b="1" dirty="0">
                <a:latin typeface="Calibri" pitchFamily="32" charset="0"/>
              </a:rPr>
              <a:t> </a:t>
            </a:r>
            <a:r>
              <a:rPr lang="el-GR" b="1" dirty="0" err="1">
                <a:latin typeface="Calibri" pitchFamily="32" charset="0"/>
              </a:rPr>
              <a:t>δημ</a:t>
            </a:r>
            <a:r>
              <a:rPr lang="el-GR" b="1" dirty="0">
                <a:latin typeface="Calibri" pitchFamily="32" charset="0"/>
              </a:rPr>
              <a:t>. </a:t>
            </a:r>
            <a:r>
              <a:rPr lang="en-GB" b="1" dirty="0">
                <a:latin typeface="Calibri" pitchFamily="32" charset="0"/>
              </a:rPr>
              <a:t> </a:t>
            </a:r>
            <a:r>
              <a:rPr lang="el-GR" b="1" dirty="0">
                <a:latin typeface="Calibri" pitchFamily="32" charset="0"/>
              </a:rPr>
              <a:t>συμβουλίου</a:t>
            </a:r>
            <a:br>
              <a:rPr lang="en-GB" dirty="0">
                <a:solidFill>
                  <a:srgbClr val="5A6378"/>
                </a:solidFill>
                <a:latin typeface="Trebuchet MS" charset="0"/>
              </a:rPr>
            </a:br>
            <a:br>
              <a:rPr lang="en-GB" dirty="0">
                <a:solidFill>
                  <a:srgbClr val="5A6378"/>
                </a:solidFill>
                <a:latin typeface="Trebuchet MS" charset="0"/>
              </a:rPr>
            </a:br>
            <a:endParaRPr lang="el-GR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  Η διαδικασία διαρθρώνεται σε δύο φάσεις.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Διαφοροποίηση σε σχέση με το προϊσχύον καθεστώς, η δυνατότητα  να υποβληθεί στη δεύτερη φάση, </a:t>
            </a:r>
            <a:r>
              <a:rPr lang="el-GR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διαφορετική πρόταση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από μέλος του συμβουλίου.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Στην περίπτωση αυτή, σύμβουλος που έθεσε υποψηφιότητα κατά τη δεύτερη φάση  εκλέγεται μόνο αν λάβει τα 2/3 του συνολικού αριθμού των μελών του </a:t>
            </a:r>
            <a:r>
              <a:rPr lang="el-GR" dirty="0" err="1">
                <a:latin typeface="Calibri" panose="020F0502020204030204" pitchFamily="34" charset="0"/>
                <a:cs typeface="Calibri" panose="020F0502020204030204" pitchFamily="34" charset="0"/>
              </a:rPr>
              <a:t>δημ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l-GR" dirty="0" err="1">
                <a:latin typeface="Calibri" panose="020F0502020204030204" pitchFamily="34" charset="0"/>
                <a:cs typeface="Calibri" panose="020F0502020204030204" pitchFamily="34" charset="0"/>
              </a:rPr>
              <a:t>συμβ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93584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404664"/>
            <a:ext cx="8229600" cy="1080120"/>
          </a:xfrm>
          <a:ln/>
        </p:spPr>
        <p:txBody>
          <a:bodyPr lIns="91440" tIns="45720" rIns="91440" bIns="45720"/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600" b="1" dirty="0">
                <a:latin typeface="Calibri" pitchFamily="32" charset="0"/>
              </a:rPr>
              <a:t>Αλλαγές στην εκλογική διαδικασία </a:t>
            </a:r>
            <a:r>
              <a:rPr lang="en-GB" sz="3600" b="1" dirty="0">
                <a:latin typeface="Calibri" pitchFamily="32" charset="0"/>
              </a:rPr>
              <a:t>   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556792"/>
            <a:ext cx="8229600" cy="511256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565200" indent="-4572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Αποσύνδεση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του χρόνου διεξαγωγής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των αυτοδιοικητικών εκλογών από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τις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ευρωεκλογές</a:t>
            </a:r>
          </a:p>
          <a:p>
            <a:pPr marL="1080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   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(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εξαιρείται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η πρώτη εφαρμογή) 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  Νέα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 διάρκεια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δημοτικής περιόδου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 Εκλογικό δικαίωμα σε όσους έχουν συμπληρώσει    το 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17</a:t>
            </a:r>
            <a:r>
              <a:rPr lang="el-GR" sz="2800" b="1" baseline="30000" dirty="0">
                <a:solidFill>
                  <a:srgbClr val="C00000"/>
                </a:solidFill>
                <a:latin typeface="Calibri" pitchFamily="32" charset="0"/>
              </a:rPr>
              <a:t>ο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 έτος</a:t>
            </a: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Εκλογή με βάση τον </a:t>
            </a: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μόνιμο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πληθυσμό</a:t>
            </a: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Δήμαρχος μπορεί να εκλέγεται και </a:t>
            </a:r>
            <a:r>
              <a:rPr lang="el-GR" sz="2800" dirty="0">
                <a:solidFill>
                  <a:srgbClr val="C00000"/>
                </a:solidFill>
                <a:latin typeface="Calibri" pitchFamily="32" charset="0"/>
              </a:rPr>
              <a:t>πολίτης κράτους – μέλους της Ε.Ε. </a:t>
            </a: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600" indent="-2556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10800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b="1" dirty="0">
                <a:solidFill>
                  <a:srgbClr val="C00000"/>
                </a:solidFill>
                <a:latin typeface="Calibri" pitchFamily="32" charset="0"/>
              </a:rPr>
              <a:t> </a:t>
            </a: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600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7859216" cy="1368152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l-GR" sz="3600" b="1" dirty="0">
                <a:solidFill>
                  <a:srgbClr val="5A6378"/>
                </a:solidFill>
                <a:latin typeface="Calibri" pitchFamily="32" charset="0"/>
              </a:rPr>
            </a:br>
            <a:br>
              <a:rPr lang="el-GR" sz="3600" b="1" dirty="0">
                <a:solidFill>
                  <a:srgbClr val="5A6378"/>
                </a:solidFill>
                <a:latin typeface="Calibri" pitchFamily="32" charset="0"/>
              </a:rPr>
            </a:br>
            <a:r>
              <a:rPr lang="el-GR" sz="3600" b="1" dirty="0">
                <a:latin typeface="Calibri" pitchFamily="32" charset="0"/>
              </a:rPr>
              <a:t>Συγκρότηση </a:t>
            </a:r>
            <a:r>
              <a:rPr lang="en-GB" sz="3600" b="1" dirty="0">
                <a:latin typeface="Calibri" pitchFamily="32" charset="0"/>
              </a:rPr>
              <a:t> </a:t>
            </a:r>
            <a:r>
              <a:rPr lang="el-GR" sz="3600" b="1" dirty="0">
                <a:latin typeface="Calibri" pitchFamily="32" charset="0"/>
              </a:rPr>
              <a:t>Οικονομικής </a:t>
            </a:r>
            <a:r>
              <a:rPr lang="en-GB" sz="3600" b="1" dirty="0">
                <a:latin typeface="Calibri" pitchFamily="32" charset="0"/>
              </a:rPr>
              <a:t> </a:t>
            </a:r>
            <a:r>
              <a:rPr lang="el-GR" sz="3600" b="1" dirty="0">
                <a:latin typeface="Calibri" pitchFamily="32" charset="0"/>
              </a:rPr>
              <a:t>Επιτροπής </a:t>
            </a:r>
            <a:br>
              <a:rPr lang="en-GB" sz="3600" b="1" dirty="0">
                <a:latin typeface="Calibri" pitchFamily="32" charset="0"/>
              </a:rPr>
            </a:br>
            <a:r>
              <a:rPr lang="en-GB" sz="3600" b="1" dirty="0">
                <a:latin typeface="Calibri" pitchFamily="32" charset="0"/>
              </a:rPr>
              <a:t> και Επιτροπής Ποιότητας Ζωής</a:t>
            </a:r>
            <a:br>
              <a:rPr lang="en-GB" dirty="0">
                <a:latin typeface="Trebuchet MS" charset="0"/>
              </a:rPr>
            </a:br>
            <a:endParaRPr lang="en-GB" dirty="0">
              <a:latin typeface="Trebuchet MS" charset="0"/>
            </a:endParaRPr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457200" y="1700808"/>
            <a:ext cx="8229600" cy="487303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109538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Προβλέπεται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η συμμετοχή </a:t>
            </a:r>
            <a:r>
              <a:rPr lang="en-GB" sz="2800" b="1" dirty="0" err="1">
                <a:solidFill>
                  <a:srgbClr val="000000"/>
                </a:solidFill>
                <a:latin typeface="Calibri" pitchFamily="32" charset="0"/>
              </a:rPr>
              <a:t>δύο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αντιδημάρχων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ως </a:t>
            </a:r>
            <a:r>
              <a:rPr lang="el-GR" sz="2800" b="1" u="sng" dirty="0">
                <a:solidFill>
                  <a:srgbClr val="C00000"/>
                </a:solidFill>
                <a:latin typeface="Calibri" pitchFamily="32" charset="0"/>
              </a:rPr>
              <a:t>επιπλέον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μέλη.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Τα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υπόλοιπα μέλη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εκλέγονται κατά τρόπο αναλογικό, 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σύμφωνα με τη δύναμη των δημοτικών παρατάξεων,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χωρίς να υφίσταται η διάκριση μεταξύ μελών “πλειοψηφίας -μειοψηφίας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”.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b="1" dirty="0">
                <a:latin typeface="Calibri" pitchFamily="32" charset="0"/>
              </a:rPr>
              <a:t>Συγκρότηση </a:t>
            </a:r>
            <a:r>
              <a:rPr lang="en-GB" sz="3200" b="1" dirty="0">
                <a:latin typeface="Calibri" pitchFamily="32" charset="0"/>
              </a:rPr>
              <a:t> </a:t>
            </a:r>
            <a:r>
              <a:rPr lang="el-GR" sz="3200" b="1" dirty="0">
                <a:latin typeface="Calibri" pitchFamily="32" charset="0"/>
              </a:rPr>
              <a:t>Οικονομικής </a:t>
            </a:r>
            <a:r>
              <a:rPr lang="en-GB" sz="3200" b="1" dirty="0">
                <a:latin typeface="Calibri" pitchFamily="32" charset="0"/>
              </a:rPr>
              <a:t> </a:t>
            </a:r>
            <a:r>
              <a:rPr lang="el-GR" sz="3200" b="1" dirty="0">
                <a:latin typeface="Calibri" pitchFamily="32" charset="0"/>
              </a:rPr>
              <a:t>Επιτροπής </a:t>
            </a:r>
            <a:br>
              <a:rPr lang="en-GB" sz="3200" b="1" dirty="0">
                <a:latin typeface="Calibri" pitchFamily="32" charset="0"/>
              </a:rPr>
            </a:br>
            <a:r>
              <a:rPr lang="en-GB" sz="3200" b="1" dirty="0">
                <a:latin typeface="Calibri" pitchFamily="32" charset="0"/>
              </a:rPr>
              <a:t> και </a:t>
            </a:r>
            <a:r>
              <a:rPr lang="el-GR" sz="3200" b="1" dirty="0">
                <a:latin typeface="Calibri" pitchFamily="32" charset="0"/>
              </a:rPr>
              <a:t>Επιτροπής</a:t>
            </a:r>
            <a:r>
              <a:rPr lang="en-GB" sz="3200" b="1" dirty="0">
                <a:latin typeface="Calibri" pitchFamily="32" charset="0"/>
              </a:rPr>
              <a:t> Ποιότητας Ζωής</a:t>
            </a:r>
            <a:br>
              <a:rPr lang="en-GB" sz="3200" dirty="0">
                <a:latin typeface="Trebuchet MS" charset="0"/>
              </a:rPr>
            </a:br>
            <a:endParaRPr lang="el-GR" sz="3200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Ειδικότερα:</a:t>
            </a:r>
          </a:p>
          <a:p>
            <a:pPr>
              <a:buClrTx/>
              <a:buSzPct val="70000"/>
              <a:buFont typeface="Wingdings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Κάθε παράταξη καταρτίζει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ψηφοδέλτια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με τους υποψηφίους της.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Tx/>
              <a:buSzPct val="70000"/>
              <a:buFont typeface="Wingdings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Κάθε σύμβουλος ψηφίζει από το ψηφοδέλτιο της επιλογής του τόσους συμβούλους όσους ο αριθμός των αιρετών μελών της επιτροπής.</a:t>
            </a:r>
          </a:p>
          <a:p>
            <a:pPr>
              <a:buClrTx/>
              <a:buSzPct val="70000"/>
              <a:buFont typeface="Wingdings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Υπολογίζεται ένα </a:t>
            </a:r>
            <a:r>
              <a:rPr lang="el-GR" b="1" dirty="0">
                <a:latin typeface="Calibri" panose="020F0502020204030204" pitchFamily="34" charset="0"/>
                <a:cs typeface="Calibri" panose="020F0502020204030204" pitchFamily="34" charset="0"/>
              </a:rPr>
              <a:t>εκλογικό μέτρο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(πηλίκο του συνόλου των έγκυρων ψηφοδελτίων προς τον αριθμό των μελών της οικονομικής επιτροπής, παραλειπομένου του δεκαδικού μέρους)</a:t>
            </a:r>
          </a:p>
          <a:p>
            <a:pPr>
              <a:buClrTx/>
              <a:buSzPct val="70000"/>
              <a:buFont typeface="Wingdings" pitchFamily="2" charset="2"/>
              <a:buChar char="Ø"/>
            </a:pPr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b="1" dirty="0">
                <a:latin typeface="Calibri" pitchFamily="32" charset="0"/>
              </a:rPr>
              <a:t>Συγκρότηση </a:t>
            </a:r>
            <a:r>
              <a:rPr lang="en-GB" sz="3200" b="1" dirty="0">
                <a:latin typeface="Calibri" pitchFamily="32" charset="0"/>
              </a:rPr>
              <a:t> </a:t>
            </a:r>
            <a:r>
              <a:rPr lang="el-GR" sz="3200" b="1" dirty="0">
                <a:latin typeface="Calibri" pitchFamily="32" charset="0"/>
              </a:rPr>
              <a:t>Οικονομικής </a:t>
            </a:r>
            <a:r>
              <a:rPr lang="en-GB" sz="3200" b="1" dirty="0">
                <a:latin typeface="Calibri" pitchFamily="32" charset="0"/>
              </a:rPr>
              <a:t> </a:t>
            </a:r>
            <a:r>
              <a:rPr lang="el-GR" sz="3200" b="1" dirty="0">
                <a:latin typeface="Calibri" pitchFamily="32" charset="0"/>
              </a:rPr>
              <a:t>Επιτροπής </a:t>
            </a:r>
            <a:br>
              <a:rPr lang="en-GB" sz="3200" b="1" dirty="0">
                <a:latin typeface="Calibri" pitchFamily="32" charset="0"/>
              </a:rPr>
            </a:br>
            <a:r>
              <a:rPr lang="en-GB" sz="3200" b="1" dirty="0">
                <a:latin typeface="Calibri" pitchFamily="32" charset="0"/>
              </a:rPr>
              <a:t> και </a:t>
            </a:r>
            <a:r>
              <a:rPr lang="el-GR" sz="3200" b="1" dirty="0">
                <a:latin typeface="Calibri" pitchFamily="32" charset="0"/>
              </a:rPr>
              <a:t>Επιτροπής</a:t>
            </a:r>
            <a:r>
              <a:rPr lang="en-GB" sz="3200" b="1" dirty="0">
                <a:latin typeface="Calibri" pitchFamily="32" charset="0"/>
              </a:rPr>
              <a:t> Ποιότητας Ζωής</a:t>
            </a:r>
            <a:br>
              <a:rPr lang="en-GB" sz="3200" dirty="0">
                <a:latin typeface="Trebuchet MS" charset="0"/>
              </a:rPr>
            </a:br>
            <a:endParaRPr lang="el-GR" sz="3200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Κάθε παράταξη εκλέγει τόσα μέλη όσο είναι το πηλίκο των ψήφων που έλαβε δια του εκλογικού μέτρου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Μεμονωμένος υποψήφιος ο οποίος έλαβε τουλάχιστον τόσες ψήφους όσες το εκλογικό μέτρο, επίσης εκλέγεται.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 Μέλη της επιτροπής εκλέγονται από κάθε παράταξη, όσοι συγκέντρωσαν τους περισσότερους σταυρούς προτίμησης. </a:t>
            </a:r>
          </a:p>
          <a:p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546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908720"/>
            <a:ext cx="8229600" cy="130108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b="1" dirty="0">
                <a:latin typeface="Calibri" pitchFamily="32" charset="0"/>
              </a:rPr>
              <a:t>Εκλογή νέου δημάρχου</a:t>
            </a:r>
            <a:endParaRPr lang="en-GB" b="1" dirty="0">
              <a:latin typeface="Calibri" pitchFamily="32" charset="0"/>
            </a:endParaRPr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457200" y="2060848"/>
            <a:ext cx="8229600" cy="462252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566738" indent="-457200" algn="just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Font typeface="Arial" panose="020B0604020202020204" pitchFamily="34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Σε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περίπτωση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κένωσης της θέσης του δημάρχου ο νέος δήμαρχος εκλέγεται μεταξύ των συμβούλων που έχουν εκλεγεί με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τον πρώτο ή δεύτερο συνδυασμό,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από το </a:t>
            </a:r>
            <a:r>
              <a:rPr lang="en-GB" sz="2800" b="1" dirty="0">
                <a:solidFill>
                  <a:srgbClr val="C00000"/>
                </a:solidFill>
                <a:latin typeface="Calibri" pitchFamily="32" charset="0"/>
              </a:rPr>
              <a:t>σύνολο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των δημοτικών  συμβούλων.</a:t>
            </a: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566738" indent="-457200" algn="just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Font typeface="Arial" panose="020B0604020202020204" pitchFamily="34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Δήμαρχος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εκλέγεται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όποιος συγκεντρώσει την 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απόλυτη πλειοψηφία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του συνόλου των μελών του δημ.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συμβουλίου.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363538" indent="-254000" algn="just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b="1" dirty="0">
                <a:latin typeface="Calibri" pitchFamily="32" charset="0"/>
              </a:rPr>
              <a:t>Εκλογή νέου δημάρχου</a:t>
            </a:r>
            <a:endParaRPr lang="en-GB" b="1" dirty="0">
              <a:latin typeface="Calibri" pitchFamily="32" charset="0"/>
            </a:endParaRPr>
          </a:p>
        </p:txBody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457200" y="2249488"/>
            <a:ext cx="8229600" cy="40719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63538" indent="-254000" algn="just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buFont typeface="Georgia" charset="0"/>
              <a:buChar char="•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Α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αυτό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δεν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καταστεί δυνατόν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, διενεργούνται δύο ακόμη ψηφοφορίες.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Στην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τρίτη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εκλέγεται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όποιος συγκεντρώσει τη </a:t>
            </a:r>
            <a:r>
              <a:rPr lang="en-GB" sz="2800" b="1" dirty="0">
                <a:solidFill>
                  <a:srgbClr val="000000"/>
                </a:solidFill>
                <a:latin typeface="Calibri" pitchFamily="32" charset="0"/>
              </a:rPr>
              <a:t>σχετική πλειοψηφία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του συνολικού αριθμού των μελών του δημ.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συμβουλίου.</a:t>
            </a:r>
            <a:endParaRPr lang="en-GB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109538" algn="just" hangingPunct="1">
              <a:lnSpc>
                <a:spcPct val="100000"/>
              </a:lnSpc>
              <a:spcBef>
                <a:spcPts val="300"/>
              </a:spcBef>
              <a:spcAft>
                <a:spcPts val="1425"/>
              </a:spcAft>
              <a:buClr>
                <a:srgbClr val="A5AB81"/>
              </a:buClr>
              <a:buSzPct val="45000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Έναρξη ισχύος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 διατάξεων για το σύστημα διοίκησης των δήμων: </a:t>
            </a:r>
            <a:r>
              <a:rPr lang="en-GB" sz="2800" dirty="0">
                <a:solidFill>
                  <a:srgbClr val="C00000"/>
                </a:solidFill>
                <a:latin typeface="Calibri" pitchFamily="32" charset="0"/>
              </a:rPr>
              <a:t>η επόμενη αυτοδιοικητική περίοδος</a:t>
            </a:r>
            <a:r>
              <a:rPr lang="en-GB" sz="2800" dirty="0">
                <a:solidFill>
                  <a:srgbClr val="000000"/>
                </a:solidFill>
                <a:latin typeface="Calibri" pitchFamily="32" charset="0"/>
              </a:rPr>
              <a:t>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457200" y="2249488"/>
            <a:ext cx="8229600" cy="4071937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4400" dirty="0">
                <a:solidFill>
                  <a:srgbClr val="000000"/>
                </a:solidFill>
                <a:latin typeface="Georgia" charset="0"/>
              </a:rPr>
              <a:t> </a:t>
            </a:r>
          </a:p>
          <a:p>
            <a:pPr marL="363538" indent="-254000" hangingPunct="1">
              <a:lnSpc>
                <a:spcPct val="100000"/>
              </a:lnSpc>
              <a:spcBef>
                <a:spcPts val="300"/>
              </a:spcBef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4400" dirty="0">
                <a:solidFill>
                  <a:srgbClr val="000000"/>
                </a:solidFill>
                <a:latin typeface="Georgia" charset="0"/>
              </a:rPr>
              <a:t> Ευχαριστώ για την προσοχή    			σας!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/>
          <a:lstStyle/>
          <a:p>
            <a:r>
              <a:rPr lang="el-GR" b="1" dirty="0">
                <a:latin typeface="Calibri" pitchFamily="32" charset="0"/>
              </a:rPr>
              <a:t>Αλλαγές στην εκλογική διαδικασία </a:t>
            </a:r>
            <a:endParaRPr lang="el-GR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>
            <a:normAutofit lnSpcReduction="10000"/>
          </a:bodyPr>
          <a:lstStyle/>
          <a:p>
            <a:pPr marL="457200" indent="-457200">
              <a:buClrTx/>
              <a:buFont typeface="Wingdings" panose="05000000000000000000" pitchFamily="2" charset="2"/>
              <a:buChar char="Ø"/>
            </a:pPr>
            <a:r>
              <a:rPr lang="el-GR" b="1" dirty="0">
                <a:latin typeface="Calibri" pitchFamily="32" charset="0"/>
              </a:rPr>
              <a:t>Καθιέρωση της </a:t>
            </a:r>
            <a:r>
              <a:rPr lang="el-GR" b="1" dirty="0">
                <a:solidFill>
                  <a:srgbClr val="C00000"/>
                </a:solidFill>
                <a:latin typeface="Calibri" pitchFamily="32" charset="0"/>
              </a:rPr>
              <a:t>απλής αναλογικής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b="1" dirty="0">
                <a:solidFill>
                  <a:srgbClr val="C00000"/>
                </a:solidFill>
                <a:latin typeface="Calibri" pitchFamily="32" charset="0"/>
              </a:rPr>
              <a:t> Αποσύνδεση</a:t>
            </a:r>
            <a:r>
              <a:rPr lang="el-GR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ανάδειξης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των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οργάνων διοίκησης των κοινοτήτων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από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τους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συνδυασμούς 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που μετέχουν στις δημοτικές εκλογές</a:t>
            </a:r>
            <a:r>
              <a:rPr lang="en-GB" dirty="0">
                <a:solidFill>
                  <a:srgbClr val="000000"/>
                </a:solidFill>
                <a:latin typeface="Calibri" pitchFamily="32" charset="0"/>
              </a:rPr>
              <a:t>. </a:t>
            </a: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 marL="566738" indent="-457200">
              <a:buClrTx/>
              <a:buSzPct val="71000"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 ένας συνδυασμός για το δημοτικό συμβούλιο καταρτίζεται έγκυρα </a:t>
            </a:r>
            <a:r>
              <a:rPr lang="el-GR" u="sng" dirty="0">
                <a:solidFill>
                  <a:srgbClr val="000000"/>
                </a:solidFill>
                <a:latin typeface="Calibri" pitchFamily="32" charset="0"/>
              </a:rPr>
              <a:t>χωρίς να περιλαμβάνει υποψηφίους για οποιαδήποτε κοινότητα,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 marL="566738" indent="-457200">
              <a:buClrTx/>
              <a:buSzPct val="71000"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 ένας συνδυασμός για μία κοινότητα δεν απαιτείται να έχει</a:t>
            </a:r>
            <a:r>
              <a:rPr lang="el-GR" u="sng" dirty="0">
                <a:solidFill>
                  <a:srgbClr val="000000"/>
                </a:solidFill>
                <a:latin typeface="Calibri" pitchFamily="32" charset="0"/>
              </a:rPr>
              <a:t> οποιαδήποτε σύνδεση ή αναφορά προς συνδυασμό για το οικείο δημοτικό συμβούλιο.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sz="2800" dirty="0">
              <a:solidFill>
                <a:srgbClr val="C00000"/>
              </a:solidFill>
              <a:latin typeface="Calibri" pitchFamily="32" charset="0"/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sz="2800" dirty="0">
              <a:solidFill>
                <a:srgbClr val="000000"/>
              </a:solidFill>
              <a:latin typeface="Calibri" pitchFamily="32" charset="0"/>
            </a:endParaRPr>
          </a:p>
          <a:p>
            <a:pPr marL="0" indent="0">
              <a:buNone/>
            </a:pPr>
            <a:endParaRPr lang="en-GB" sz="3200" b="1" dirty="0">
              <a:solidFill>
                <a:srgbClr val="000000"/>
              </a:solidFill>
              <a:latin typeface="Calibri" pitchFamily="32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80807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br>
              <a:rPr lang="el-GR" b="1" dirty="0">
                <a:solidFill>
                  <a:srgbClr val="000000"/>
                </a:solidFill>
                <a:latin typeface="Calibri" pitchFamily="32" charset="0"/>
              </a:rPr>
            </a:br>
            <a:r>
              <a:rPr lang="el-GR" sz="4400" b="1" dirty="0">
                <a:latin typeface="Calibri" pitchFamily="32" charset="0"/>
              </a:rPr>
              <a:t>Αλλαγές στην εκλογική διαδικασία </a:t>
            </a:r>
            <a:br>
              <a:rPr lang="el-GR" sz="4800" b="1" dirty="0">
                <a:solidFill>
                  <a:srgbClr val="000000"/>
                </a:solidFill>
                <a:latin typeface="Trebuchet MS" charset="0"/>
              </a:rPr>
            </a:b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29712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ClrTx/>
              <a:buFont typeface="Wingdings" panose="05000000000000000000" pitchFamily="2" charset="2"/>
              <a:buChar char="ü"/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 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Είναι δυνατή η κατάθεση</a:t>
            </a:r>
            <a:r>
              <a:rPr lang="el-GR" dirty="0"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FF0000"/>
                </a:solidFill>
                <a:latin typeface="Calibri" pitchFamily="32" charset="0"/>
              </a:rPr>
              <a:t>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συνδυασμού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 με το ίδιο όνομα και έμβλημα 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σε </a:t>
            </a:r>
            <a:r>
              <a:rPr lang="el-GR" sz="2800" b="1" dirty="0">
                <a:solidFill>
                  <a:srgbClr val="000000"/>
                </a:solidFill>
                <a:latin typeface="Calibri" pitchFamily="32" charset="0"/>
              </a:rPr>
              <a:t>περισσότερες της μίας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κοινότητες του ίδιου δήμου, εφ’ όσον αυτό ταυτίζεται με το όνομα και το έμβλημα συνδυασμού </a:t>
            </a:r>
            <a:r>
              <a:rPr lang="el-GR" sz="2800" u="sng" dirty="0">
                <a:solidFill>
                  <a:srgbClr val="000000"/>
                </a:solidFill>
                <a:latin typeface="Calibri" pitchFamily="32" charset="0"/>
              </a:rPr>
              <a:t>υποψηφίου δημάρχου</a:t>
            </a:r>
            <a:r>
              <a:rPr lang="el-GR" sz="2800" dirty="0">
                <a:solidFill>
                  <a:srgbClr val="000000"/>
                </a:solidFill>
                <a:latin typeface="Calibri" pitchFamily="32" charset="0"/>
              </a:rPr>
              <a:t> και δημοτικών συμβούλων του ίδιου δήμου. 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l-GR" b="1" dirty="0">
                <a:solidFill>
                  <a:srgbClr val="C00000"/>
                </a:solidFill>
                <a:latin typeface="Calibri" pitchFamily="32" charset="0"/>
              </a:rPr>
              <a:t>  </a:t>
            </a:r>
            <a:r>
              <a:rPr lang="el-GR" dirty="0">
                <a:solidFill>
                  <a:srgbClr val="000000"/>
                </a:solidFill>
                <a:latin typeface="Calibri" pitchFamily="32" charset="0"/>
              </a:rPr>
              <a:t>Η εκλογή των συμβούλων κοινότητας γίνεται με </a:t>
            </a:r>
            <a:r>
              <a:rPr lang="el-GR" b="1" dirty="0">
                <a:solidFill>
                  <a:srgbClr val="C00000"/>
                </a:solidFill>
                <a:latin typeface="Calibri" pitchFamily="32" charset="0"/>
              </a:rPr>
              <a:t>χωριστή κάλπη.</a:t>
            </a:r>
            <a:r>
              <a:rPr lang="el-GR" b="1" dirty="0">
                <a:solidFill>
                  <a:srgbClr val="000000"/>
                </a:solidFill>
                <a:latin typeface="Calibri" pitchFamily="32" charset="0"/>
              </a:rPr>
              <a:t> 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l-GR" b="1" dirty="0">
              <a:solidFill>
                <a:srgbClr val="C00000"/>
              </a:solidFill>
              <a:latin typeface="Calibri" pitchFamily="32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None/>
            </a:pP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None/>
            </a:pPr>
            <a:endParaRPr lang="el-GR" sz="2800" dirty="0">
              <a:solidFill>
                <a:srgbClr val="000000"/>
              </a:solidFill>
              <a:latin typeface="Calibri" pitchFamily="32" charset="0"/>
            </a:endParaRPr>
          </a:p>
          <a:p>
            <a:pPr algn="just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2091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457200"/>
            <a:ext cx="9144000" cy="6400800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63538" indent="-254000" algn="ctr" hangingPunct="1">
              <a:lnSpc>
                <a:spcPct val="100000"/>
              </a:lnSpc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3600" b="1" dirty="0">
                <a:solidFill>
                  <a:schemeClr val="tx2"/>
                </a:solidFill>
                <a:latin typeface="Calibri" pitchFamily="32" charset="0"/>
              </a:rPr>
              <a:t>Κατάρτιση συνδυασμών </a:t>
            </a:r>
          </a:p>
          <a:p>
            <a:pPr marL="363538" indent="-254000" algn="ctr" hangingPunct="1">
              <a:lnSpc>
                <a:spcPct val="100000"/>
              </a:lnSpc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3600" b="1" dirty="0">
                <a:solidFill>
                  <a:schemeClr val="tx2"/>
                </a:solidFill>
                <a:latin typeface="Calibri" pitchFamily="32" charset="0"/>
              </a:rPr>
              <a:t> (δημοτικό συμβούλιο) (Ι)</a:t>
            </a:r>
            <a:r>
              <a:rPr lang="el-GR" sz="3600" dirty="0">
                <a:solidFill>
                  <a:schemeClr val="tx2"/>
                </a:solidFill>
                <a:latin typeface="Calibri" pitchFamily="32" charset="0"/>
              </a:rPr>
              <a:t>  </a:t>
            </a:r>
          </a:p>
          <a:p>
            <a:pPr marL="107950" hangingPunct="1">
              <a:lnSpc>
                <a:spcPct val="80000"/>
              </a:lnSpc>
              <a:spcBef>
                <a:spcPts val="300"/>
              </a:spcBef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endParaRPr lang="el-GR" dirty="0">
              <a:solidFill>
                <a:srgbClr val="000000"/>
              </a:solidFill>
              <a:latin typeface="Calibri" pitchFamily="32" charset="0"/>
            </a:endParaRP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buClr>
                <a:srgbClr val="A5AB81"/>
              </a:buClr>
              <a:buFont typeface="Georgia" charset="0"/>
              <a:buChar char="•"/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Η εκλογή του δημάρχου και των δημοτικών συμβούλων γίνεται </a:t>
            </a:r>
            <a:r>
              <a:rPr lang="el-GR" sz="2600" b="1" dirty="0">
                <a:solidFill>
                  <a:srgbClr val="000000"/>
                </a:solidFill>
                <a:latin typeface="Calibri" pitchFamily="32" charset="0"/>
              </a:rPr>
              <a:t>κατά συνδυασμούς.</a:t>
            </a: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 Υποψηφιότητες εκτός συνδυασμών αποκλείονται. </a:t>
            </a: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buClr>
                <a:srgbClr val="A5AB81"/>
              </a:buClr>
              <a:buFont typeface="Georgia" charset="0"/>
              <a:buChar char="•"/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Κάθε συνδυασμός περιλαμβάνει:</a:t>
            </a: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α) Τον υποψήφιο </a:t>
            </a:r>
            <a:r>
              <a:rPr lang="el-GR" sz="2600" b="1" dirty="0">
                <a:solidFill>
                  <a:srgbClr val="000000"/>
                </a:solidFill>
                <a:latin typeface="Calibri" pitchFamily="32" charset="0"/>
              </a:rPr>
              <a:t>δήμαρχο.</a:t>
            </a:r>
          </a:p>
          <a:p>
            <a:pPr marL="363538" indent="-254000" hangingPunct="1">
              <a:lnSpc>
                <a:spcPct val="80000"/>
              </a:lnSpc>
              <a:spcBef>
                <a:spcPts val="300"/>
              </a:spcBef>
              <a:buClrTx/>
              <a:buSzTx/>
              <a:buFontTx/>
              <a:buNone/>
              <a:tabLst>
                <a:tab pos="546100" algn="l"/>
                <a:tab pos="1460500" algn="l"/>
                <a:tab pos="2374900" algn="l"/>
                <a:tab pos="3289300" algn="l"/>
                <a:tab pos="4203700" algn="l"/>
                <a:tab pos="5118100" algn="l"/>
                <a:tab pos="6032500" algn="l"/>
                <a:tab pos="6946900" algn="l"/>
                <a:tab pos="7861300" algn="l"/>
                <a:tab pos="8775700" algn="l"/>
                <a:tab pos="9690100" algn="l"/>
              </a:tabLst>
            </a:pP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β) Τους υποψήφιους </a:t>
            </a:r>
            <a:r>
              <a:rPr lang="el-GR" sz="2600" b="1" dirty="0">
                <a:solidFill>
                  <a:srgbClr val="000000"/>
                </a:solidFill>
                <a:latin typeface="Calibri" pitchFamily="32" charset="0"/>
              </a:rPr>
              <a:t>δημοτικούς συμβούλους</a:t>
            </a: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 ανά εκλογική περιφέρεια, σε αριθμό </a:t>
            </a:r>
            <a:r>
              <a:rPr lang="el-GR" sz="2600" u="sng" dirty="0">
                <a:solidFill>
                  <a:srgbClr val="000000"/>
                </a:solidFill>
                <a:latin typeface="Calibri" pitchFamily="32" charset="0"/>
              </a:rPr>
              <a:t>ίσο τουλάχιστον</a:t>
            </a:r>
            <a:r>
              <a:rPr lang="el-GR" sz="2600" b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600" dirty="0">
                <a:solidFill>
                  <a:srgbClr val="000000"/>
                </a:solidFill>
                <a:latin typeface="Calibri" pitchFamily="32" charset="0"/>
              </a:rPr>
              <a:t>με τον αριθμό των εδρών κάθε εκλογικής περιφέρειας με δυνατότητα προσαύξησης </a:t>
            </a:r>
            <a:r>
              <a:rPr lang="el-GR" sz="2600" u="sng" dirty="0">
                <a:solidFill>
                  <a:srgbClr val="000000"/>
                </a:solidFill>
                <a:latin typeface="Calibri" pitchFamily="32" charset="0"/>
              </a:rPr>
              <a:t>έως και πενήντα τοις εκατό (50%).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1800" y="404665"/>
            <a:ext cx="8229600" cy="1296144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l-GR" sz="3600" b="1" dirty="0">
                <a:solidFill>
                  <a:srgbClr val="000000"/>
                </a:solidFill>
                <a:latin typeface="Calibri" pitchFamily="32" charset="0"/>
              </a:rPr>
              <a:t>  </a:t>
            </a:r>
            <a:r>
              <a:rPr lang="el-GR" sz="3600" b="1" dirty="0">
                <a:solidFill>
                  <a:schemeClr val="tx2"/>
                </a:solidFill>
                <a:latin typeface="Calibri" pitchFamily="32" charset="0"/>
              </a:rPr>
              <a:t>Κατάρτιση συνδυασμών </a:t>
            </a:r>
            <a:br>
              <a:rPr lang="el-GR" sz="3600" b="1" dirty="0">
                <a:solidFill>
                  <a:schemeClr val="tx2"/>
                </a:solidFill>
                <a:latin typeface="Calibri" pitchFamily="32" charset="0"/>
              </a:rPr>
            </a:br>
            <a:r>
              <a:rPr lang="el-GR" sz="3600" b="1" dirty="0">
                <a:solidFill>
                  <a:schemeClr val="tx2"/>
                </a:solidFill>
                <a:latin typeface="Calibri" pitchFamily="32" charset="0"/>
              </a:rPr>
              <a:t> (δημοτικό συμβούλιο) (ΙI)  </a:t>
            </a: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57200" y="1700808"/>
            <a:ext cx="8229600" cy="5095280"/>
          </a:xfrm>
          <a:prstGeom prst="rect">
            <a:avLst/>
          </a:prstGeom>
          <a:noFill/>
          <a:ln w="9360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471488" indent="-254000" hangingPunct="1"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489075" algn="l"/>
                <a:tab pos="2403475" algn="l"/>
                <a:tab pos="3317875" algn="l"/>
                <a:tab pos="4232275" algn="l"/>
                <a:tab pos="5146675" algn="l"/>
                <a:tab pos="6061075" algn="l"/>
                <a:tab pos="6975475" algn="l"/>
                <a:tab pos="7889875" algn="l"/>
                <a:tab pos="8804275" algn="l"/>
                <a:tab pos="9718675" algn="l"/>
                <a:tab pos="10633075" algn="l"/>
              </a:tabLst>
            </a:pP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Ο αριθμός των υποψήφιων δημοτικών συμβούλων </a:t>
            </a:r>
            <a:r>
              <a:rPr lang="el-GR" sz="2700" b="1" i="1" dirty="0">
                <a:solidFill>
                  <a:srgbClr val="000000"/>
                </a:solidFill>
                <a:latin typeface="Calibri" pitchFamily="32" charset="0"/>
              </a:rPr>
              <a:t>από κάθε φύλο</a:t>
            </a: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 ανέρχεται τουλάχιστον στο </a:t>
            </a:r>
            <a:r>
              <a:rPr lang="el-GR" sz="2700" u="sng" dirty="0">
                <a:solidFill>
                  <a:srgbClr val="000000"/>
                </a:solidFill>
                <a:latin typeface="Calibri" pitchFamily="32" charset="0"/>
              </a:rPr>
              <a:t>σαράντα τοις εκατό (40%) </a:t>
            </a: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του συνολικού αριθμού των υποψηφίων του συνδυασμού.</a:t>
            </a:r>
          </a:p>
          <a:p>
            <a:pPr marL="471488" indent="-254000" hangingPunct="1"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489075" algn="l"/>
                <a:tab pos="2403475" algn="l"/>
                <a:tab pos="3317875" algn="l"/>
                <a:tab pos="4232275" algn="l"/>
                <a:tab pos="5146675" algn="l"/>
                <a:tab pos="6061075" algn="l"/>
                <a:tab pos="6975475" algn="l"/>
                <a:tab pos="7889875" algn="l"/>
                <a:tab pos="8804275" algn="l"/>
                <a:tab pos="9718675" algn="l"/>
                <a:tab pos="10633075" algn="l"/>
              </a:tabLst>
            </a:pP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Η δήλωση συνδυασμού πρέπει να περιλαμβάνει υποψήφιους για </a:t>
            </a:r>
            <a:r>
              <a:rPr lang="el-GR" sz="2700" i="1" dirty="0">
                <a:solidFill>
                  <a:srgbClr val="000000"/>
                </a:solidFill>
                <a:latin typeface="Calibri" pitchFamily="32" charset="0"/>
              </a:rPr>
              <a:t>το </a:t>
            </a:r>
            <a:r>
              <a:rPr lang="el-GR" sz="2700" i="1" u="sng" dirty="0">
                <a:solidFill>
                  <a:srgbClr val="FF0000"/>
                </a:solidFill>
                <a:latin typeface="Calibri" pitchFamily="32" charset="0"/>
              </a:rPr>
              <a:t>σύνολο</a:t>
            </a:r>
            <a:r>
              <a:rPr lang="el-GR" sz="2700" i="1" dirty="0">
                <a:solidFill>
                  <a:srgbClr val="000000"/>
                </a:solidFill>
                <a:latin typeface="Calibri" pitchFamily="32" charset="0"/>
              </a:rPr>
              <a:t> </a:t>
            </a: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των εκλογικών περιφερειών.</a:t>
            </a:r>
          </a:p>
          <a:p>
            <a:pPr marL="471488" indent="-254000" hangingPunct="1"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489075" algn="l"/>
                <a:tab pos="2403475" algn="l"/>
                <a:tab pos="3317875" algn="l"/>
                <a:tab pos="4232275" algn="l"/>
                <a:tab pos="5146675" algn="l"/>
                <a:tab pos="6061075" algn="l"/>
                <a:tab pos="6975475" algn="l"/>
                <a:tab pos="7889875" algn="l"/>
                <a:tab pos="8804275" algn="l"/>
                <a:tab pos="9718675" algn="l"/>
                <a:tab pos="10633075" algn="l"/>
              </a:tabLst>
            </a:pP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Υποψηφιότητα από το ίδιο πρόσωπο και για την εκλογή του ως δημάρχου, ως μέλους δημοτικού συμβουλίου, ως μέλος συμβουλίου  κοινότητας ή ως προέδρου κοινότητας δεν επιτρέπεται. </a:t>
            </a:r>
          </a:p>
          <a:p>
            <a:pPr marL="471488" indent="-254000" hangingPunct="1">
              <a:lnSpc>
                <a:spcPct val="80000"/>
              </a:lnSpc>
              <a:spcBef>
                <a:spcPts val="300"/>
              </a:spcBef>
              <a:spcAft>
                <a:spcPts val="1400"/>
              </a:spcAft>
              <a:buClr>
                <a:srgbClr val="A5AB81"/>
              </a:buClr>
              <a:buFont typeface="Georgia" charset="0"/>
              <a:buChar char="•"/>
              <a:tabLst>
                <a:tab pos="1489075" algn="l"/>
                <a:tab pos="2403475" algn="l"/>
                <a:tab pos="3317875" algn="l"/>
                <a:tab pos="4232275" algn="l"/>
                <a:tab pos="5146675" algn="l"/>
                <a:tab pos="6061075" algn="l"/>
                <a:tab pos="6975475" algn="l"/>
                <a:tab pos="7889875" algn="l"/>
                <a:tab pos="8804275" algn="l"/>
                <a:tab pos="9718675" algn="l"/>
                <a:tab pos="10633075" algn="l"/>
              </a:tabLst>
            </a:pPr>
            <a:r>
              <a:rPr lang="el-GR" sz="2700" dirty="0">
                <a:solidFill>
                  <a:srgbClr val="000000"/>
                </a:solidFill>
                <a:latin typeface="Calibri" pitchFamily="32" charset="0"/>
              </a:rPr>
              <a:t>Κανείς δεν επιτρέπεται να συμμετέχει σε περισσότερους συνδυασμούς.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br>
              <a:rPr lang="el-GR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el-GR" sz="4400" b="1" dirty="0">
                <a:latin typeface="Calibri" pitchFamily="34" charset="0"/>
                <a:cs typeface="Calibri" pitchFamily="34" charset="0"/>
              </a:rPr>
              <a:t>Κοινότητες</a:t>
            </a:r>
            <a:br>
              <a:rPr lang="el-GR" dirty="0">
                <a:solidFill>
                  <a:srgbClr val="000000"/>
                </a:solidFill>
                <a:latin typeface="Trebuchet MS" charset="0"/>
              </a:rPr>
            </a:b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6738" indent="-457200">
              <a:buClrTx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Καταργείται η διάκριση, σε </a:t>
            </a:r>
            <a:r>
              <a:rPr lang="el-GR" sz="3200" dirty="0">
                <a:solidFill>
                  <a:srgbClr val="C00000"/>
                </a:solidFill>
                <a:latin typeface="Calibri" pitchFamily="32" charset="0"/>
              </a:rPr>
              <a:t>δημοτικές 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και </a:t>
            </a:r>
            <a:r>
              <a:rPr lang="el-GR" sz="3200" dirty="0">
                <a:solidFill>
                  <a:srgbClr val="C00000"/>
                </a:solidFill>
                <a:latin typeface="Calibri" pitchFamily="32" charset="0"/>
              </a:rPr>
              <a:t>τοπικές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κοινότητες, βάσει πληθυσμιακών κριτηρίων. </a:t>
            </a:r>
          </a:p>
          <a:p>
            <a:pPr marL="566738" indent="-457200">
              <a:spcBef>
                <a:spcPts val="300"/>
              </a:spcBef>
              <a:buClrTx/>
              <a:buFont typeface="Wingdings" panose="05000000000000000000" pitchFamily="2" charset="2"/>
              <a:buChar char="ü"/>
              <a:tabLst>
                <a:tab pos="1273175" algn="l"/>
                <a:tab pos="2187575" algn="l"/>
                <a:tab pos="3101975" algn="l"/>
                <a:tab pos="4016375" algn="l"/>
                <a:tab pos="4930775" algn="l"/>
                <a:tab pos="5845175" algn="l"/>
                <a:tab pos="6759575" algn="l"/>
                <a:tab pos="7673975" algn="l"/>
                <a:tab pos="8588375" algn="l"/>
                <a:tab pos="9502775" algn="l"/>
                <a:tab pos="10417175" algn="l"/>
              </a:tabLst>
            </a:pP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Νέος θεσμός </a:t>
            </a:r>
            <a:r>
              <a:rPr lang="el-GR" sz="3200" dirty="0" err="1">
                <a:solidFill>
                  <a:srgbClr val="000000"/>
                </a:solidFill>
                <a:latin typeface="Calibri" pitchFamily="32" charset="0"/>
              </a:rPr>
              <a:t>ενδοδημοτικής</a:t>
            </a:r>
            <a:r>
              <a:rPr lang="el-GR" sz="3200" dirty="0">
                <a:solidFill>
                  <a:srgbClr val="000000"/>
                </a:solidFill>
                <a:latin typeface="Calibri" pitchFamily="32" charset="0"/>
              </a:rPr>
              <a:t> αποκέντρωσης</a:t>
            </a:r>
            <a:r>
              <a:rPr lang="el-GR" sz="3200" b="1" u="sng" dirty="0">
                <a:solidFill>
                  <a:srgbClr val="000000"/>
                </a:solidFill>
                <a:latin typeface="Calibri" pitchFamily="32" charset="0"/>
              </a:rPr>
              <a:t> η κοινότητα</a:t>
            </a:r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/>
          <a:lstStyle/>
          <a:p>
            <a:r>
              <a:rPr lang="el-GR" dirty="0"/>
              <a:t> Όργανα διοίκησης κοινοτήτων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half" idx="1"/>
          </p:nvPr>
        </p:nvSpPr>
        <p:spPr>
          <a:xfrm>
            <a:off x="457200" y="1844824"/>
            <a:ext cx="4038600" cy="493056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endParaRPr lang="el-GR" dirty="0"/>
          </a:p>
          <a:p>
            <a:pPr marL="0" indent="0" fontAlgn="base">
              <a:buNone/>
            </a:pPr>
            <a:r>
              <a:rPr lang="el-GR" dirty="0"/>
              <a:t>Κοινότητες με </a:t>
            </a:r>
            <a:r>
              <a:rPr lang="el-GR" b="1" dirty="0"/>
              <a:t>μόνιμο</a:t>
            </a:r>
            <a:r>
              <a:rPr lang="el-GR" dirty="0"/>
              <a:t> πληθυσμό </a:t>
            </a:r>
            <a:r>
              <a:rPr lang="el-GR" u="sng" dirty="0"/>
              <a:t>κάτω από 300 </a:t>
            </a:r>
            <a:r>
              <a:rPr lang="el-GR" dirty="0"/>
              <a:t>κατοίκους</a:t>
            </a:r>
          </a:p>
          <a:p>
            <a:pPr marL="0" indent="0" fontAlgn="base">
              <a:buNone/>
            </a:pPr>
            <a:endParaRPr lang="el-GR" dirty="0"/>
          </a:p>
          <a:p>
            <a:pPr marL="0" indent="0" fontAlgn="base">
              <a:buNone/>
            </a:pPr>
            <a:r>
              <a:rPr lang="el-GR" dirty="0"/>
              <a:t>  πρόεδρος κοινότητας (μονοπρόσωπο όργανο) </a:t>
            </a:r>
          </a:p>
        </p:txBody>
      </p:sp>
      <p:sp>
        <p:nvSpPr>
          <p:cNvPr id="7" name="Θέση περιεχομένου 6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93056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endParaRPr lang="el-GR" dirty="0"/>
          </a:p>
          <a:p>
            <a:pPr marL="0" indent="0" fontAlgn="base">
              <a:buNone/>
            </a:pPr>
            <a:r>
              <a:rPr lang="el-GR" dirty="0"/>
              <a:t>Κοινότητες με </a:t>
            </a:r>
            <a:r>
              <a:rPr lang="el-GR" b="1" dirty="0"/>
              <a:t>μόνιμο </a:t>
            </a:r>
            <a:r>
              <a:rPr lang="el-GR" dirty="0"/>
              <a:t>πληθυσμό </a:t>
            </a:r>
            <a:r>
              <a:rPr lang="el-GR" u="sng" dirty="0"/>
              <a:t>πάνω από 300 </a:t>
            </a:r>
            <a:r>
              <a:rPr lang="el-GR" dirty="0"/>
              <a:t>κατοίκους</a:t>
            </a:r>
          </a:p>
          <a:p>
            <a:pPr marL="0" indent="0" fontAlgn="base">
              <a:buNone/>
            </a:pPr>
            <a:endParaRPr lang="el-GR" dirty="0"/>
          </a:p>
          <a:p>
            <a:pPr marL="0" indent="0" fontAlgn="base">
              <a:buNone/>
            </a:pPr>
            <a:r>
              <a:rPr lang="el-GR" dirty="0"/>
              <a:t>1) συμβούλιο  κοινότητας</a:t>
            </a:r>
          </a:p>
          <a:p>
            <a:pPr fontAlgn="base">
              <a:buClrTx/>
              <a:buFont typeface="Wingdings" panose="05000000000000000000" pitchFamily="2" charset="2"/>
              <a:buChar char="§"/>
            </a:pPr>
            <a:r>
              <a:rPr lang="el-GR" dirty="0"/>
              <a:t> 5μελές : 301-2.000 κατοίκους</a:t>
            </a:r>
          </a:p>
          <a:p>
            <a:pPr fontAlgn="base">
              <a:buClrTx/>
              <a:buFont typeface="Wingdings" panose="05000000000000000000" pitchFamily="2" charset="2"/>
              <a:buChar char="§"/>
            </a:pPr>
            <a:r>
              <a:rPr lang="el-GR" dirty="0"/>
              <a:t>7μελές: 2.001- 10.000 κατοίκους</a:t>
            </a:r>
          </a:p>
          <a:p>
            <a:pPr fontAlgn="base">
              <a:buClrTx/>
              <a:buFont typeface="Wingdings" panose="05000000000000000000" pitchFamily="2" charset="2"/>
              <a:buChar char="§"/>
            </a:pPr>
            <a:r>
              <a:rPr lang="el-GR" dirty="0"/>
              <a:t>11μελές: 10.001 – 50.000 κατοίκους</a:t>
            </a:r>
          </a:p>
          <a:p>
            <a:pPr fontAlgn="base">
              <a:buClrTx/>
              <a:buFont typeface="Wingdings" panose="05000000000000000000" pitchFamily="2" charset="2"/>
              <a:buChar char="§"/>
            </a:pPr>
            <a:r>
              <a:rPr lang="el-GR" dirty="0"/>
              <a:t>15μελές: 50.001 και άνω</a:t>
            </a:r>
          </a:p>
          <a:p>
            <a:pPr marL="0" indent="0" fontAlgn="base">
              <a:buNone/>
            </a:pPr>
            <a:endParaRPr lang="el-GR" dirty="0"/>
          </a:p>
          <a:p>
            <a:pPr marL="0" indent="0" fontAlgn="base">
              <a:buNone/>
            </a:pPr>
            <a:r>
              <a:rPr lang="el-GR" dirty="0"/>
              <a:t>2) πρόεδρος του συμβουλίου κοινότητας </a:t>
            </a:r>
          </a:p>
          <a:p>
            <a:pPr marL="0" indent="0" fontAlgn="base">
              <a:buNone/>
            </a:pPr>
            <a:r>
              <a:rPr lang="el-G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92305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στικ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Αστικό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στικό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2058</TotalTime>
  <Words>1837</Words>
  <Application>Microsoft Office PowerPoint</Application>
  <PresentationFormat>Προβολή στην οθόνη (4:3)</PresentationFormat>
  <Paragraphs>222</Paragraphs>
  <Slides>35</Slides>
  <Notes>22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35</vt:i4>
      </vt:variant>
    </vt:vector>
  </HeadingPairs>
  <TitlesOfParts>
    <vt:vector size="43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Αστικό</vt:lpstr>
      <vt:lpstr>Υπουργείο Εσωτερικών «Πρόγραμμα Κλεισθένης I»</vt:lpstr>
      <vt:lpstr>Ενότητα πρώτη </vt:lpstr>
      <vt:lpstr>Αλλαγές στην εκλογική διαδικασία    </vt:lpstr>
      <vt:lpstr>Αλλαγές στην εκλογική διαδικασία </vt:lpstr>
      <vt:lpstr> Αλλαγές στην εκλογική διαδικασία  </vt:lpstr>
      <vt:lpstr>Παρουσίαση του PowerPoint</vt:lpstr>
      <vt:lpstr>Παρουσίαση του PowerPoint</vt:lpstr>
      <vt:lpstr> Κοινότητες </vt:lpstr>
      <vt:lpstr> Όργανα διοίκησης κοινοτήτων</vt:lpstr>
      <vt:lpstr> Κατάρτιση συνδυασμών για συμβούλια κοινοτήτων άνω  των 300 κατοίκων </vt:lpstr>
      <vt:lpstr> Εκλογές κοινοτήτων κάτω των 300 κατοίκων  </vt:lpstr>
      <vt:lpstr>  Κωλύματα - ασυμβίβαστα</vt:lpstr>
      <vt:lpstr>Κωλύματα - ασυμβίβαστα</vt:lpstr>
      <vt:lpstr>Κατανομή εδρών δημοτικού συμβουλίου </vt:lpstr>
      <vt:lpstr> Κατανομή εδρών δημοτικού συμβουλίου </vt:lpstr>
      <vt:lpstr>Επανάληψη ψηφοφορίας</vt:lpstr>
      <vt:lpstr> Εκλογή δημάρχου</vt:lpstr>
      <vt:lpstr>Εκλογή δημοτικών συμβούλων</vt:lpstr>
      <vt:lpstr> Κατανομή εδρών συμβουλίων  κοινοτήτων πάνω από 300 κατοίκους  </vt:lpstr>
      <vt:lpstr>Παρουσίαση του PowerPoint</vt:lpstr>
      <vt:lpstr>Ενότητα δεύτερη:</vt:lpstr>
      <vt:lpstr> Παρατάξεις </vt:lpstr>
      <vt:lpstr> Παρατάξεις </vt:lpstr>
      <vt:lpstr>Παρατάξεις</vt:lpstr>
      <vt:lpstr> Σύστημα Διοίκησης-  Αντιδήμαρχοι </vt:lpstr>
      <vt:lpstr>Λήψη αποφάσεων</vt:lpstr>
      <vt:lpstr>Παρουσίαση του PowerPoint</vt:lpstr>
      <vt:lpstr> Εκλογή προεδρείου  δημ.  συμβουλίου </vt:lpstr>
      <vt:lpstr> Εκλογή προεδρείου  δημ.  συμβουλίου  </vt:lpstr>
      <vt:lpstr>  Συγκρότηση  Οικονομικής  Επιτροπής   και Επιτροπής Ποιότητας Ζωής </vt:lpstr>
      <vt:lpstr>Συγκρότηση  Οικονομικής  Επιτροπής   και Επιτροπής Ποιότητας Ζωής </vt:lpstr>
      <vt:lpstr>Συγκρότηση  Οικονομικής  Επιτροπής   και Επιτροπής Ποιότητας Ζωής </vt:lpstr>
      <vt:lpstr>Εκλογή νέου δημάρχου</vt:lpstr>
      <vt:lpstr>Εκλογή νέου δημάρχου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Ν.4555/2018 "ΠΡΟΓΡΑΜΜΑ ΚΛΕΙΣΘΕΝΗΣ I "</dc:title>
  <dc:creator>user</dc:creator>
  <cp:lastModifiedBy>Κίμων Σιδηρόπουλος</cp:lastModifiedBy>
  <cp:revision>395</cp:revision>
  <cp:lastPrinted>2018-11-08T14:21:49Z</cp:lastPrinted>
  <dcterms:created xsi:type="dcterms:W3CDTF">1601-01-01T00:00:00Z</dcterms:created>
  <dcterms:modified xsi:type="dcterms:W3CDTF">2018-12-11T21:50:24Z</dcterms:modified>
</cp:coreProperties>
</file>